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handoutMasterIdLst>
    <p:handoutMasterId r:id="rId36"/>
  </p:handoutMasterIdLst>
  <p:sldIdLst>
    <p:sldId id="265" r:id="rId2"/>
    <p:sldId id="257" r:id="rId3"/>
    <p:sldId id="267" r:id="rId4"/>
    <p:sldId id="334" r:id="rId5"/>
    <p:sldId id="304" r:id="rId6"/>
    <p:sldId id="305" r:id="rId7"/>
    <p:sldId id="307" r:id="rId8"/>
    <p:sldId id="335" r:id="rId9"/>
    <p:sldId id="308" r:id="rId10"/>
    <p:sldId id="310" r:id="rId11"/>
    <p:sldId id="311" r:id="rId12"/>
    <p:sldId id="313" r:id="rId13"/>
    <p:sldId id="314" r:id="rId14"/>
    <p:sldId id="315" r:id="rId15"/>
    <p:sldId id="320" r:id="rId16"/>
    <p:sldId id="321" r:id="rId17"/>
    <p:sldId id="322" r:id="rId18"/>
    <p:sldId id="332" r:id="rId19"/>
    <p:sldId id="318" r:id="rId20"/>
    <p:sldId id="324" r:id="rId21"/>
    <p:sldId id="325" r:id="rId22"/>
    <p:sldId id="326" r:id="rId23"/>
    <p:sldId id="331" r:id="rId24"/>
    <p:sldId id="323" r:id="rId25"/>
    <p:sldId id="327" r:id="rId26"/>
    <p:sldId id="329" r:id="rId27"/>
    <p:sldId id="328" r:id="rId28"/>
    <p:sldId id="333" r:id="rId29"/>
    <p:sldId id="291" r:id="rId30"/>
    <p:sldId id="292" r:id="rId31"/>
    <p:sldId id="276" r:id="rId32"/>
    <p:sldId id="303" r:id="rId33"/>
    <p:sldId id="277" r:id="rId34"/>
  </p:sldIdLst>
  <p:sldSz cx="9144000" cy="5143500" type="screen16x9"/>
  <p:notesSz cx="6858000" cy="9945688"/>
  <p:embeddedFontLst>
    <p:embeddedFont>
      <p:font typeface="La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Schubert" initials="LS" lastIdx="2" clrIdx="0">
    <p:extLst>
      <p:ext uri="{19B8F6BF-5375-455C-9EA6-DF929625EA0E}">
        <p15:presenceInfo xmlns:p15="http://schemas.microsoft.com/office/powerpoint/2012/main" userId="b6c41f33cc8b0b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46324" autoAdjust="0"/>
  </p:normalViewPr>
  <p:slideViewPr>
    <p:cSldViewPr snapToGrid="0">
      <p:cViewPr varScale="1">
        <p:scale>
          <a:sx n="56" d="100"/>
          <a:sy n="56" d="100"/>
        </p:scale>
        <p:origin x="218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BE66357-41FB-4A1B-9B29-8B9606442BB2}" type="datetimeFigureOut">
              <a:rPr lang="de-DE" smtClean="0"/>
              <a:t>12.01.2021</a:t>
            </a:fld>
            <a:endParaRPr lang="de-DE"/>
          </a:p>
        </p:txBody>
      </p:sp>
      <p:sp>
        <p:nvSpPr>
          <p:cNvPr id="4" name="Fußzeilenplatzhalt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424C9434-A333-4AFD-B144-DDEE0BB73377}" type="slidenum">
              <a:rPr lang="de-DE" smtClean="0"/>
              <a:t>‹Nr.›</a:t>
            </a:fld>
            <a:endParaRPr lang="de-DE"/>
          </a:p>
        </p:txBody>
      </p:sp>
    </p:spTree>
    <p:extLst>
      <p:ext uri="{BB962C8B-B14F-4D97-AF65-F5344CB8AC3E}">
        <p14:creationId xmlns:p14="http://schemas.microsoft.com/office/powerpoint/2010/main" val="1054025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24202"/>
            <a:ext cx="5486400" cy="447556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e.wikipedia.org/wiki/Rechenzentrum" TargetMode="External"/><Relationship Id="rId13" Type="http://schemas.openxmlformats.org/officeDocument/2006/relationships/hyperlink" Target="https://de.wikipedia.org/wiki/Microsoft" TargetMode="External"/><Relationship Id="rId18" Type="http://schemas.openxmlformats.org/officeDocument/2006/relationships/hyperlink" Target="https://de.wikipedia.org/wiki/Google_Meet#cite_note-1" TargetMode="External"/><Relationship Id="rId26" Type="http://schemas.openxmlformats.org/officeDocument/2006/relationships/hyperlink" Target="https://de.wikipedia.org/wiki/Screen-Sharing" TargetMode="External"/><Relationship Id="rId3" Type="http://schemas.openxmlformats.org/officeDocument/2006/relationships/hyperlink" Target="https://de.wikipedia.org/wiki/Software" TargetMode="External"/><Relationship Id="rId21" Type="http://schemas.openxmlformats.org/officeDocument/2006/relationships/hyperlink" Target="https://de.wikipedia.org/wiki/Instant_Messaging" TargetMode="External"/><Relationship Id="rId7" Type="http://schemas.openxmlformats.org/officeDocument/2006/relationships/hyperlink" Target="https://de.wikipedia.org/wiki/ISO_27001" TargetMode="External"/><Relationship Id="rId12" Type="http://schemas.openxmlformats.org/officeDocument/2006/relationships/hyperlink" Target="https://de.wikipedia.org/wiki/San_Jos%C3%A9_(Kalifornien)" TargetMode="External"/><Relationship Id="rId17" Type="http://schemas.openxmlformats.org/officeDocument/2006/relationships/hyperlink" Target="https://de.wikipedia.org/wiki/Skype_for_Business" TargetMode="External"/><Relationship Id="rId25" Type="http://schemas.openxmlformats.org/officeDocument/2006/relationships/hyperlink" Target="https://de.wikipedia.org/wiki/Filesharing" TargetMode="External"/><Relationship Id="rId2" Type="http://schemas.openxmlformats.org/officeDocument/2006/relationships/slide" Target="../slides/slide10.xml"/><Relationship Id="rId16" Type="http://schemas.openxmlformats.org/officeDocument/2006/relationships/hyperlink" Target="https://de.wikipedia.org/wiki/Skype" TargetMode="External"/><Relationship Id="rId20" Type="http://schemas.openxmlformats.org/officeDocument/2006/relationships/hyperlink" Target="https://de.wikipedia.org/wiki/Google_Chat" TargetMode="External"/><Relationship Id="rId1" Type="http://schemas.openxmlformats.org/officeDocument/2006/relationships/notesMaster" Target="../notesMasters/notesMaster1.xml"/><Relationship Id="rId6" Type="http://schemas.openxmlformats.org/officeDocument/2006/relationships/hyperlink" Target="https://de.wikipedia.org/wiki/Server" TargetMode="External"/><Relationship Id="rId11" Type="http://schemas.openxmlformats.org/officeDocument/2006/relationships/hyperlink" Target="https://de.wikipedia.org/wiki/Kalifornien" TargetMode="External"/><Relationship Id="rId24" Type="http://schemas.openxmlformats.org/officeDocument/2006/relationships/hyperlink" Target="https://de.wikipedia.org/wiki/IP-Telefonie" TargetMode="External"/><Relationship Id="rId5" Type="http://schemas.openxmlformats.org/officeDocument/2006/relationships/hyperlink" Target="https://de.wikipedia.org/wiki/Prototyp_(Technik)" TargetMode="External"/><Relationship Id="rId15" Type="http://schemas.openxmlformats.org/officeDocument/2006/relationships/hyperlink" Target="https://de.wikipedia.org/wiki/Microsoft_Office" TargetMode="External"/><Relationship Id="rId23" Type="http://schemas.openxmlformats.org/officeDocument/2006/relationships/hyperlink" Target="https://de.wikipedia.org/wiki/Bildtelefonie" TargetMode="External"/><Relationship Id="rId10" Type="http://schemas.openxmlformats.org/officeDocument/2006/relationships/hyperlink" Target="https://de.wikipedia.org/wiki/Softwareunternehmen" TargetMode="External"/><Relationship Id="rId19" Type="http://schemas.openxmlformats.org/officeDocument/2006/relationships/hyperlink" Target="https://de.wikipedia.org/wiki/Google_Hangouts" TargetMode="External"/><Relationship Id="rId4" Type="http://schemas.openxmlformats.org/officeDocument/2006/relationships/hyperlink" Target="https://de.wikipedia.org/wiki/Videokonferenz" TargetMode="External"/><Relationship Id="rId9" Type="http://schemas.openxmlformats.org/officeDocument/2006/relationships/hyperlink" Target="https://de.wikipedia.org/wiki/Vereinigte_Staaten" TargetMode="External"/><Relationship Id="rId14" Type="http://schemas.openxmlformats.org/officeDocument/2006/relationships/hyperlink" Target="https://de.wikipedia.org/wiki/Microsoft_365" TargetMode="External"/><Relationship Id="rId22" Type="http://schemas.openxmlformats.org/officeDocument/2006/relationships/hyperlink" Target="https://de.wikipedia.org/wiki/Onlinediens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e.wikipedia.org/wiki/Vancouver" TargetMode="External"/><Relationship Id="rId13" Type="http://schemas.openxmlformats.org/officeDocument/2006/relationships/hyperlink" Target="https://de.wikipedia.org/wiki/Mobile_App#Native_Apps" TargetMode="External"/><Relationship Id="rId3" Type="http://schemas.openxmlformats.org/officeDocument/2006/relationships/hyperlink" Target="https://de.wikipedia.org/wiki/Webanwendung" TargetMode="External"/><Relationship Id="rId7" Type="http://schemas.openxmlformats.org/officeDocument/2006/relationships/hyperlink" Target="https://de.wikipedia.org/wiki/Groupware" TargetMode="External"/><Relationship Id="rId12" Type="http://schemas.openxmlformats.org/officeDocument/2006/relationships/hyperlink" Target="https://de.wikipedia.org/wiki/GitHub"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wikipedia.org/wiki/Slack_Technologies" TargetMode="External"/><Relationship Id="rId11" Type="http://schemas.openxmlformats.org/officeDocument/2006/relationships/hyperlink" Target="https://de.wikipedia.org/wiki/Google_Drive" TargetMode="External"/><Relationship Id="rId5" Type="http://schemas.openxmlformats.org/officeDocument/2006/relationships/hyperlink" Target="https://de.wikipedia.org/wiki/Online-Dienst" TargetMode="External"/><Relationship Id="rId15" Type="http://schemas.openxmlformats.org/officeDocument/2006/relationships/hyperlink" Target="https://de.wikipedia.org/wiki/Liste" TargetMode="External"/><Relationship Id="rId10" Type="http://schemas.openxmlformats.org/officeDocument/2006/relationships/hyperlink" Target="https://de.wikipedia.org/wiki/Dropbox" TargetMode="External"/><Relationship Id="rId4" Type="http://schemas.openxmlformats.org/officeDocument/2006/relationships/hyperlink" Target="https://de.wikipedia.org/wiki/Instant_Messaging" TargetMode="External"/><Relationship Id="rId9" Type="http://schemas.openxmlformats.org/officeDocument/2006/relationships/hyperlink" Target="https://de.wikipedia.org/wiki/Kanada" TargetMode="External"/><Relationship Id="rId14" Type="http://schemas.openxmlformats.org/officeDocument/2006/relationships/hyperlink" Target="https://de.wikipedia.org/wiki/Schriftauszeichnu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amagit.org/framasoft/framadate/framadate/wikis/hom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qwe.wiki/wiki/Online_collabor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wikipedia.org/wiki/Interaktives_Whiteboard" TargetMode="External"/><Relationship Id="rId7" Type="http://schemas.openxmlformats.org/officeDocument/2006/relationships/hyperlink" Target="https://de.wikipedia.org/wiki/Touchscree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de.wikipedia.org/wiki/4K_(Bildaufl%C3%B6sung)" TargetMode="External"/><Relationship Id="rId5" Type="http://schemas.openxmlformats.org/officeDocument/2006/relationships/hyperlink" Target="https://de.wikipedia.org/wiki/G_Suite" TargetMode="External"/><Relationship Id="rId4" Type="http://schemas.openxmlformats.org/officeDocument/2006/relationships/hyperlink" Target="https://de.wikipedia.org/wiki/Google_LLC"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nva.com/de_de/erstellen/visitenkarten/"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canva.com/de_de/erstellen/karten/" TargetMode="External"/><Relationship Id="rId4" Type="http://schemas.openxmlformats.org/officeDocument/2006/relationships/hyperlink" Target="https://www.canva.com/de_de/erstellen/poste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lvl="0"/>
            <a:r>
              <a:rPr lang="de-DE" sz="1100" b="0" i="0" u="none" strike="noStrike" cap="none" dirty="0" smtClean="0">
                <a:solidFill>
                  <a:srgbClr val="000000"/>
                </a:solidFill>
                <a:effectLst/>
                <a:latin typeface="Arial"/>
                <a:ea typeface="Arial"/>
                <a:cs typeface="Arial"/>
                <a:sym typeface="Arial"/>
              </a:rPr>
              <a:t>Begrüßung</a:t>
            </a:r>
          </a:p>
          <a:p>
            <a:pPr lvl="0"/>
            <a:r>
              <a:rPr lang="de-DE" sz="1100" b="0" i="0" u="none" strike="noStrike" cap="none" dirty="0" smtClean="0">
                <a:solidFill>
                  <a:srgbClr val="000000"/>
                </a:solidFill>
                <a:effectLst/>
                <a:latin typeface="Arial"/>
                <a:ea typeface="Arial"/>
                <a:cs typeface="Arial"/>
                <a:sym typeface="Arial"/>
              </a:rPr>
              <a:t>Vorstellung des Teams</a:t>
            </a:r>
          </a:p>
          <a:p>
            <a:pPr lvl="0"/>
            <a:r>
              <a:rPr lang="de-DE" sz="1100" b="0" i="0" u="none" strike="noStrike" cap="none" dirty="0" smtClean="0">
                <a:solidFill>
                  <a:srgbClr val="000000"/>
                </a:solidFill>
                <a:effectLst/>
                <a:latin typeface="Arial"/>
                <a:ea typeface="Arial"/>
                <a:cs typeface="Arial"/>
                <a:sym typeface="Arial"/>
              </a:rPr>
              <a:t>Vorstellung des Projektes: wichtig dazu zu sagen, dass wir praktisch Anwendungsschulungen machen – wir können weitervermitteln, aber unsere Aufgabe ist erstmal die Einführung in die Themen und das kurzweilige Begleiten, d.h. wir können Fragen beantworten und Hilfestellungen geben, aber wir werden nicht zu den Trägern fahren und die Sachen für die Leute einrichten</a:t>
            </a:r>
          </a:p>
        </p:txBody>
      </p:sp>
    </p:spTree>
    <p:extLst>
      <p:ext uri="{BB962C8B-B14F-4D97-AF65-F5344CB8AC3E}">
        <p14:creationId xmlns:p14="http://schemas.microsoft.com/office/powerpoint/2010/main" val="509337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haben da mal </a:t>
            </a:r>
            <a:r>
              <a:rPr lang="de-DE" dirty="0" err="1" smtClean="0"/>
              <a:t>nen</a:t>
            </a:r>
            <a:r>
              <a:rPr lang="de-DE" dirty="0" smtClean="0"/>
              <a:t> paar rausgesucht – die perfekte Lösung gibt es grad für Sozialarbeitende aktuell noch nicht, denn gute Tools kosten Geld, das wir</a:t>
            </a:r>
            <a:r>
              <a:rPr lang="de-DE" baseline="0" dirty="0" smtClean="0"/>
              <a:t> meist nicht haben</a:t>
            </a:r>
          </a:p>
          <a:p>
            <a:endParaRPr lang="de-DE" baseline="0" dirty="0" smtClean="0"/>
          </a:p>
          <a:p>
            <a:r>
              <a:rPr lang="de-DE" baseline="0" dirty="0" err="1" smtClean="0"/>
              <a:t>Alfaview</a:t>
            </a:r>
            <a:r>
              <a:rPr lang="de-DE" baseline="0" dirty="0" smtClean="0"/>
              <a:t> (kommt aus Karlsruhe! Wie ich! </a:t>
            </a:r>
            <a:r>
              <a:rPr lang="de-DE" baseline="0" dirty="0" err="1" smtClean="0"/>
              <a:t>Yay</a:t>
            </a:r>
            <a:r>
              <a:rPr lang="de-DE" baseline="0" dirty="0" smtClean="0"/>
              <a:t>!!):</a:t>
            </a:r>
          </a:p>
          <a:p>
            <a:pPr lvl="1"/>
            <a:r>
              <a:rPr lang="de-DE" dirty="0" err="1" smtClean="0"/>
              <a:t>alfaview</a:t>
            </a:r>
            <a:r>
              <a:rPr lang="de-DE" dirty="0" smtClean="0"/>
              <a:t> Video </a:t>
            </a:r>
            <a:r>
              <a:rPr lang="de-DE" dirty="0" err="1" smtClean="0"/>
              <a:t>Conferencing</a:t>
            </a:r>
            <a:r>
              <a:rPr lang="de-DE" dirty="0" smtClean="0"/>
              <a:t> Systems ist eine deutsche </a:t>
            </a:r>
            <a:r>
              <a:rPr lang="de-DE" dirty="0" smtClean="0">
                <a:hlinkClick r:id="rId3" tooltip="Software"/>
              </a:rPr>
              <a:t>Software</a:t>
            </a:r>
            <a:r>
              <a:rPr lang="de-DE" dirty="0" smtClean="0"/>
              <a:t> für lippensynchrone </a:t>
            </a:r>
            <a:r>
              <a:rPr lang="de-DE" dirty="0" smtClean="0">
                <a:hlinkClick r:id="rId4" tooltip="Videokonferenz"/>
              </a:rPr>
              <a:t>Videokonferenzen</a:t>
            </a:r>
            <a:r>
              <a:rPr lang="de-DE" dirty="0" smtClean="0"/>
              <a:t>, spezialisiert auf virtuelle Online-Meetings, Seminare, Unterrichtseinheiten und Konferenzen. Sie wurde in Deutschland entwickelt. Die Ursprünge von </a:t>
            </a:r>
            <a:r>
              <a:rPr lang="de-DE" dirty="0" err="1" smtClean="0"/>
              <a:t>alfaview</a:t>
            </a:r>
            <a:r>
              <a:rPr lang="de-DE" dirty="0" smtClean="0"/>
              <a:t> liegen im Jahr 2010. Das Bildungsunternehmen </a:t>
            </a:r>
            <a:r>
              <a:rPr lang="de-DE" dirty="0" err="1" smtClean="0"/>
              <a:t>alfatraining</a:t>
            </a:r>
            <a:r>
              <a:rPr lang="de-DE" dirty="0" smtClean="0"/>
              <a:t> Bildungszentrum GmbH hatte damals einen ersten </a:t>
            </a:r>
            <a:r>
              <a:rPr lang="de-DE" dirty="0" smtClean="0">
                <a:hlinkClick r:id="rId5" tooltip="Prototyp (Technik)"/>
              </a:rPr>
              <a:t>Prototypen</a:t>
            </a:r>
            <a:r>
              <a:rPr lang="de-DE" dirty="0" smtClean="0"/>
              <a:t> von </a:t>
            </a:r>
            <a:r>
              <a:rPr lang="de-DE" dirty="0" err="1" smtClean="0"/>
              <a:t>alfaview</a:t>
            </a:r>
            <a:r>
              <a:rPr lang="de-DE" dirty="0" smtClean="0"/>
              <a:t> zur Qualifizierung von Fachkräften für alle bundesweiten Schulungen zur Verfügung gestellt.</a:t>
            </a:r>
          </a:p>
          <a:p>
            <a:pPr lvl="1"/>
            <a:endParaRPr lang="de-DE" dirty="0" smtClean="0"/>
          </a:p>
          <a:p>
            <a:pPr lvl="1"/>
            <a:r>
              <a:rPr lang="de-DE" dirty="0" smtClean="0"/>
              <a:t>Die </a:t>
            </a:r>
            <a:r>
              <a:rPr lang="de-DE" dirty="0" smtClean="0">
                <a:hlinkClick r:id="rId6" tooltip="Server"/>
              </a:rPr>
              <a:t>Server</a:t>
            </a:r>
            <a:r>
              <a:rPr lang="de-DE" dirty="0" smtClean="0"/>
              <a:t> stehen in der Europäischen Union. Es werden ausschließlich </a:t>
            </a:r>
            <a:r>
              <a:rPr lang="de-DE" dirty="0" smtClean="0">
                <a:hlinkClick r:id="rId7" tooltip="ISO 27001"/>
              </a:rPr>
              <a:t>ISO 27001</a:t>
            </a:r>
            <a:r>
              <a:rPr lang="de-DE" dirty="0" smtClean="0"/>
              <a:t>-zertifizierte </a:t>
            </a:r>
            <a:r>
              <a:rPr lang="de-DE" dirty="0" smtClean="0">
                <a:hlinkClick r:id="rId8" tooltip="Rechenzentrum"/>
              </a:rPr>
              <a:t>Rechenzentren</a:t>
            </a:r>
            <a:r>
              <a:rPr lang="de-DE" dirty="0" smtClean="0"/>
              <a:t> genutzt, die Daten werden nach TLS/AES256 verschlüsselt.</a:t>
            </a:r>
          </a:p>
          <a:p>
            <a:pPr lvl="1"/>
            <a:endParaRPr lang="de-DE" dirty="0" smtClean="0"/>
          </a:p>
          <a:p>
            <a:pPr lvl="1"/>
            <a:r>
              <a:rPr lang="de-DE" dirty="0" smtClean="0"/>
              <a:t>Insgesamt können in der kostenlosen Version bis zu 50 Teilnehmende im Konferenzraum miteinander agieren – diese können dann in 10 parallel nutzbare Gruppenräume für Gruppenarbeiten aufgeteilt werden</a:t>
            </a:r>
          </a:p>
          <a:p>
            <a:pPr lvl="1"/>
            <a:endParaRPr lang="de-DE" dirty="0" smtClean="0"/>
          </a:p>
          <a:p>
            <a:pPr lvl="1"/>
            <a:r>
              <a:rPr lang="de-DE" dirty="0" smtClean="0"/>
              <a:t>Bildschirmübertragung und Chat sind ebenfalls vorhanden</a:t>
            </a:r>
          </a:p>
          <a:p>
            <a:pPr lvl="1"/>
            <a:endParaRPr lang="de-DE" dirty="0" smtClean="0"/>
          </a:p>
          <a:p>
            <a:pPr lvl="1"/>
            <a:endParaRPr lang="de-DE" dirty="0" smtClean="0"/>
          </a:p>
          <a:p>
            <a:pPr lvl="0"/>
            <a:r>
              <a:rPr lang="de-DE" dirty="0" smtClean="0"/>
              <a:t>Zoom:</a:t>
            </a:r>
          </a:p>
          <a:p>
            <a:pPr lvl="1"/>
            <a:r>
              <a:rPr lang="de-DE" b="1" dirty="0" smtClean="0"/>
              <a:t>Zoom Video Communications</a:t>
            </a:r>
            <a:r>
              <a:rPr lang="de-DE" dirty="0" smtClean="0"/>
              <a:t> ist ein </a:t>
            </a:r>
            <a:r>
              <a:rPr lang="de-DE" dirty="0" smtClean="0">
                <a:hlinkClick r:id="rId9" tooltip="Vereinigte Staaten"/>
              </a:rPr>
              <a:t>US-amerikanisches</a:t>
            </a:r>
            <a:r>
              <a:rPr lang="de-DE" dirty="0" smtClean="0"/>
              <a:t> </a:t>
            </a:r>
            <a:r>
              <a:rPr lang="de-DE" dirty="0" smtClean="0">
                <a:hlinkClick r:id="rId10" tooltip="Softwareunternehmen"/>
              </a:rPr>
              <a:t>Softwareunternehmen</a:t>
            </a:r>
            <a:r>
              <a:rPr lang="de-DE" dirty="0" smtClean="0"/>
              <a:t> mit Sitz im </a:t>
            </a:r>
            <a:r>
              <a:rPr lang="de-DE" dirty="0" smtClean="0">
                <a:hlinkClick r:id="rId11" tooltip="Kalifornien"/>
              </a:rPr>
              <a:t>kalifornischen</a:t>
            </a:r>
            <a:r>
              <a:rPr lang="de-DE" dirty="0" smtClean="0"/>
              <a:t> </a:t>
            </a:r>
            <a:r>
              <a:rPr lang="de-DE" dirty="0" smtClean="0">
                <a:hlinkClick r:id="rId12" tooltip="San José (Kalifornien)"/>
              </a:rPr>
              <a:t>San José</a:t>
            </a:r>
            <a:r>
              <a:rPr lang="de-DE" dirty="0" smtClean="0"/>
              <a:t>, das </a:t>
            </a:r>
            <a:r>
              <a:rPr lang="de-DE" dirty="0" smtClean="0">
                <a:hlinkClick r:id="rId3" tooltip="Software"/>
              </a:rPr>
              <a:t>Software</a:t>
            </a:r>
            <a:r>
              <a:rPr lang="de-DE" dirty="0" smtClean="0"/>
              <a:t> für </a:t>
            </a:r>
            <a:r>
              <a:rPr lang="de-DE" dirty="0" smtClean="0">
                <a:hlinkClick r:id="rId4" tooltip="Videokonferenz"/>
              </a:rPr>
              <a:t>Videokonferenzen</a:t>
            </a:r>
            <a:r>
              <a:rPr lang="de-DE" dirty="0" smtClean="0"/>
              <a:t> anbietet. Das Unternehmen stand aufgrund von Datenschutz- und Sicherheitsmängeln in der Kritik, auf die es mit Updates reagierte. </a:t>
            </a:r>
          </a:p>
          <a:p>
            <a:pPr lvl="1"/>
            <a:endParaRPr lang="de-DE" dirty="0" smtClean="0"/>
          </a:p>
          <a:p>
            <a:pPr lvl="1"/>
            <a:r>
              <a:rPr lang="de-DE" dirty="0" smtClean="0"/>
              <a:t>Die Basic Version von Zoom Meetings ist aktuell kostenfrei, allerdings müssen</a:t>
            </a:r>
            <a:r>
              <a:rPr lang="de-DE" baseline="0" dirty="0" smtClean="0"/>
              <a:t> Gruppenbesprechungen nach 40 Minuten beendet und neu gestartet werden – bei 1:1 Besprechungen gibt es kein Zeitlimit – </a:t>
            </a:r>
            <a:r>
              <a:rPr lang="de-DE" b="1" baseline="0" dirty="0" smtClean="0"/>
              <a:t>die wichtigsten Features wie Whiteboard, Kleingruppenarbeit, Bildschirm teilen, etc. sind aber auch in der Basic Version vorhanden!</a:t>
            </a:r>
          </a:p>
          <a:p>
            <a:pPr lvl="1"/>
            <a:endParaRPr lang="de-DE" baseline="0" dirty="0" smtClean="0"/>
          </a:p>
          <a:p>
            <a:pPr lvl="1"/>
            <a:r>
              <a:rPr lang="de-DE" baseline="0" dirty="0" smtClean="0"/>
              <a:t>Ansonsten kostet die günstigste Pro Version aktuell 140 Euro, d.h. 11,65 Euro – auch hier gibt es eine Begrenzung von maximal 100 Teilnehmenden, allerdings gibt es kein Zeitlimit mehr, es kann auf Sozialen Netzwerken geteilt werden und es gibt 1GB Speicherplatz auf einer Cloud, wenn Meetings aufgenommen werden – man kann sich als </a:t>
            </a:r>
            <a:r>
              <a:rPr lang="de-DE" baseline="0" dirty="0" err="1" smtClean="0"/>
              <a:t>Teilnehmende_r</a:t>
            </a:r>
            <a:r>
              <a:rPr lang="de-DE" baseline="0" dirty="0" smtClean="0"/>
              <a:t> in der Pro Version per Telefon zuschalten lassen und Meetings vorausplanen</a:t>
            </a:r>
          </a:p>
          <a:p>
            <a:pPr lvl="1"/>
            <a:endParaRPr lang="de-DE" baseline="0" dirty="0" smtClean="0"/>
          </a:p>
          <a:p>
            <a:pPr lvl="1"/>
            <a:endParaRPr lang="de-DE" baseline="0" dirty="0" smtClean="0"/>
          </a:p>
          <a:p>
            <a:pPr lvl="0"/>
            <a:r>
              <a:rPr lang="de-DE" dirty="0" smtClean="0"/>
              <a:t>Microsoft Teams:</a:t>
            </a:r>
          </a:p>
          <a:p>
            <a:pPr lvl="1"/>
            <a:r>
              <a:rPr lang="de-DE" b="1" dirty="0" smtClean="0"/>
              <a:t>Microsoft Teams</a:t>
            </a:r>
            <a:r>
              <a:rPr lang="de-DE" dirty="0" smtClean="0"/>
              <a:t> (abgekürzt </a:t>
            </a:r>
            <a:r>
              <a:rPr lang="de-DE" b="1" dirty="0" smtClean="0"/>
              <a:t>MS Teams</a:t>
            </a:r>
            <a:r>
              <a:rPr lang="de-DE" dirty="0" smtClean="0"/>
              <a:t> oder nur </a:t>
            </a:r>
            <a:r>
              <a:rPr lang="de-DE" b="1" dirty="0" smtClean="0"/>
              <a:t>Teams</a:t>
            </a:r>
            <a:r>
              <a:rPr lang="de-DE" dirty="0" smtClean="0"/>
              <a:t>) ist eine von </a:t>
            </a:r>
            <a:r>
              <a:rPr lang="de-DE" dirty="0" smtClean="0">
                <a:hlinkClick r:id="rId13" tooltip="Microsoft"/>
              </a:rPr>
              <a:t>Microsoft</a:t>
            </a:r>
            <a:r>
              <a:rPr lang="de-DE" dirty="0" smtClean="0"/>
              <a:t> entwickelte Plattform, die Chat, Besprechungen, Notizen und Anhänge kombiniert. Der Dienst ist in die </a:t>
            </a:r>
            <a:r>
              <a:rPr lang="de-DE" dirty="0" smtClean="0">
                <a:hlinkClick r:id="rId14" tooltip="Microsoft 365"/>
              </a:rPr>
              <a:t>Microsoft 365-Suite</a:t>
            </a:r>
            <a:r>
              <a:rPr lang="de-DE" dirty="0" smtClean="0"/>
              <a:t> mit </a:t>
            </a:r>
            <a:r>
              <a:rPr lang="de-DE" dirty="0" smtClean="0">
                <a:hlinkClick r:id="rId15" tooltip="Microsoft Office"/>
              </a:rPr>
              <a:t>Microsoft Office</a:t>
            </a:r>
            <a:r>
              <a:rPr lang="de-DE" dirty="0" smtClean="0"/>
              <a:t> und </a:t>
            </a:r>
            <a:r>
              <a:rPr lang="de-DE" dirty="0" smtClean="0">
                <a:hlinkClick r:id="rId16" tooltip="Skype"/>
              </a:rPr>
              <a:t>Skype</a:t>
            </a:r>
            <a:r>
              <a:rPr lang="de-DE" dirty="0" smtClean="0"/>
              <a:t>/</a:t>
            </a:r>
            <a:r>
              <a:rPr lang="de-DE" dirty="0" smtClean="0">
                <a:hlinkClick r:id="rId17" tooltip="Skype for Business"/>
              </a:rPr>
              <a:t>Skype </a:t>
            </a:r>
            <a:r>
              <a:rPr lang="de-DE" dirty="0" err="1" smtClean="0">
                <a:hlinkClick r:id="rId17" tooltip="Skype for Business"/>
              </a:rPr>
              <a:t>for</a:t>
            </a:r>
            <a:r>
              <a:rPr lang="de-DE" dirty="0" smtClean="0">
                <a:hlinkClick r:id="rId17" tooltip="Skype for Business"/>
              </a:rPr>
              <a:t> Business</a:t>
            </a:r>
            <a:r>
              <a:rPr lang="de-DE" dirty="0" smtClean="0"/>
              <a:t> integriert</a:t>
            </a:r>
          </a:p>
          <a:p>
            <a:pPr lvl="1"/>
            <a:endParaRPr lang="de-DE" dirty="0" smtClean="0"/>
          </a:p>
          <a:p>
            <a:pPr lvl="1"/>
            <a:r>
              <a:rPr lang="de-DE" dirty="0" smtClean="0"/>
              <a:t>Gut,</a:t>
            </a:r>
            <a:r>
              <a:rPr lang="de-DE" baseline="0" dirty="0" smtClean="0"/>
              <a:t> um gemeinsam an Dateien zu arbeiten oder den Bildschirm zu teilen – Chats sind ebenfalls möglich</a:t>
            </a:r>
            <a:endParaRPr lang="de-DE" dirty="0" smtClean="0"/>
          </a:p>
          <a:p>
            <a:pPr lvl="1"/>
            <a:endParaRPr lang="de-DE" dirty="0" smtClean="0"/>
          </a:p>
          <a:p>
            <a:pPr lvl="1"/>
            <a:r>
              <a:rPr lang="de-DE" dirty="0" smtClean="0"/>
              <a:t>Wichtig bei Teams: gemeinnützige Organisationen sind möglicherweise</a:t>
            </a:r>
            <a:r>
              <a:rPr lang="de-DE" baseline="0" dirty="0" smtClean="0"/>
              <a:t> berechtigt, Microsoft 365 Business auf Spendenbasis zu nutzen – dafür muss man sich an </a:t>
            </a:r>
            <a:r>
              <a:rPr lang="de-DE" baseline="0" dirty="0" err="1" smtClean="0"/>
              <a:t>eine_n</a:t>
            </a:r>
            <a:r>
              <a:rPr lang="de-DE" baseline="0" dirty="0" smtClean="0"/>
              <a:t> </a:t>
            </a:r>
            <a:r>
              <a:rPr lang="de-DE" baseline="0" dirty="0" err="1" smtClean="0"/>
              <a:t>Kundenberater_in</a:t>
            </a:r>
            <a:r>
              <a:rPr lang="de-DE" baseline="0" dirty="0" smtClean="0"/>
              <a:t> wenden</a:t>
            </a:r>
          </a:p>
          <a:p>
            <a:pPr marL="596900" lvl="1" indent="0">
              <a:buNone/>
            </a:pPr>
            <a:endParaRPr lang="de-DE" baseline="0" dirty="0" smtClean="0"/>
          </a:p>
          <a:p>
            <a:pPr lvl="1"/>
            <a:endParaRPr lang="de-DE" baseline="0" dirty="0" smtClean="0"/>
          </a:p>
          <a:p>
            <a:pPr lvl="0"/>
            <a:r>
              <a:rPr lang="de-DE" baseline="0" dirty="0" smtClean="0"/>
              <a:t>Google Handout:</a:t>
            </a:r>
          </a:p>
          <a:p>
            <a:pPr lvl="1"/>
            <a:r>
              <a:rPr lang="de-DE" b="1" dirty="0" smtClean="0"/>
              <a:t>Google </a:t>
            </a:r>
            <a:r>
              <a:rPr lang="de-DE" b="1" dirty="0" err="1" smtClean="0"/>
              <a:t>Meet</a:t>
            </a:r>
            <a:r>
              <a:rPr lang="de-DE" dirty="0" smtClean="0"/>
              <a:t> (ehemals </a:t>
            </a:r>
            <a:r>
              <a:rPr lang="de-DE" b="1" dirty="0" err="1" smtClean="0"/>
              <a:t>Hangouts</a:t>
            </a:r>
            <a:r>
              <a:rPr lang="de-DE" b="1" dirty="0" smtClean="0"/>
              <a:t> </a:t>
            </a:r>
            <a:r>
              <a:rPr lang="de-DE" b="1" dirty="0" err="1" smtClean="0"/>
              <a:t>Meet</a:t>
            </a:r>
            <a:r>
              <a:rPr lang="de-DE" baseline="30000" dirty="0" smtClean="0">
                <a:hlinkClick r:id="rId18"/>
              </a:rPr>
              <a:t>[1]</a:t>
            </a:r>
            <a:r>
              <a:rPr lang="de-DE" dirty="0" smtClean="0"/>
              <a:t>) ist ein von Google entwickelter Videokommunikationsdienst. Er ist einer von zwei Diensten, welche die bisherige Version von </a:t>
            </a:r>
            <a:r>
              <a:rPr lang="de-DE" dirty="0" smtClean="0">
                <a:hlinkClick r:id="rId19" tooltip="Google Hangouts"/>
              </a:rPr>
              <a:t>Google </a:t>
            </a:r>
            <a:r>
              <a:rPr lang="de-DE" dirty="0" err="1" smtClean="0">
                <a:hlinkClick r:id="rId19" tooltip="Google Hangouts"/>
              </a:rPr>
              <a:t>Hangouts</a:t>
            </a:r>
            <a:r>
              <a:rPr lang="de-DE" dirty="0" smtClean="0"/>
              <a:t> ersetzen, der andere ist </a:t>
            </a:r>
            <a:r>
              <a:rPr lang="de-DE" dirty="0" smtClean="0">
                <a:hlinkClick r:id="rId20" tooltip="Google Chat"/>
              </a:rPr>
              <a:t>Google Chat</a:t>
            </a:r>
            <a:r>
              <a:rPr lang="de-DE" dirty="0" smtClean="0"/>
              <a:t>.</a:t>
            </a:r>
          </a:p>
          <a:p>
            <a:pPr lvl="1"/>
            <a:endParaRPr lang="de-DE" dirty="0" smtClean="0"/>
          </a:p>
          <a:p>
            <a:pPr lvl="1"/>
            <a:r>
              <a:rPr lang="de-DE" dirty="0" smtClean="0"/>
              <a:t>Bildschirm kann geteilt werden, man</a:t>
            </a:r>
            <a:r>
              <a:rPr lang="de-DE" baseline="0" dirty="0" smtClean="0"/>
              <a:t> kann sich per Telefon einwählen sowie den Google Kalender integrieren</a:t>
            </a:r>
          </a:p>
          <a:p>
            <a:pPr lvl="1"/>
            <a:endParaRPr lang="de-DE" baseline="0" dirty="0" smtClean="0"/>
          </a:p>
          <a:p>
            <a:pPr lvl="1"/>
            <a:r>
              <a:rPr lang="de-DE" baseline="0" dirty="0" smtClean="0"/>
              <a:t>Ist seit September für kostenlose </a:t>
            </a:r>
            <a:r>
              <a:rPr lang="de-DE" baseline="0" dirty="0" err="1" smtClean="0"/>
              <a:t>Nutzer:innen</a:t>
            </a:r>
            <a:r>
              <a:rPr lang="de-DE" baseline="0" dirty="0" smtClean="0"/>
              <a:t> auf 60 Minuten beschränkt</a:t>
            </a:r>
          </a:p>
          <a:p>
            <a:pPr lvl="1"/>
            <a:endParaRPr lang="de-DE" baseline="0" dirty="0" smtClean="0"/>
          </a:p>
          <a:p>
            <a:pPr lvl="1"/>
            <a:endParaRPr lang="de-DE" baseline="0" dirty="0" smtClean="0"/>
          </a:p>
          <a:p>
            <a:pPr lvl="0"/>
            <a:r>
              <a:rPr lang="de-DE" dirty="0" smtClean="0"/>
              <a:t>Skype:</a:t>
            </a:r>
          </a:p>
          <a:p>
            <a:pPr lvl="1"/>
            <a:r>
              <a:rPr lang="de-DE" b="1" dirty="0" smtClean="0"/>
              <a:t>Skype</a:t>
            </a:r>
            <a:r>
              <a:rPr lang="de-DE" dirty="0" smtClean="0"/>
              <a:t> ist</a:t>
            </a:r>
            <a:r>
              <a:rPr lang="de-DE" baseline="0" dirty="0" smtClean="0"/>
              <a:t> </a:t>
            </a:r>
            <a:r>
              <a:rPr lang="de-DE" dirty="0" smtClean="0"/>
              <a:t>ein internetbasierter </a:t>
            </a:r>
            <a:r>
              <a:rPr lang="de-DE" dirty="0" smtClean="0">
                <a:hlinkClick r:id="rId21" tooltip="Instant Messaging"/>
              </a:rPr>
              <a:t>Instant-Messaging</a:t>
            </a:r>
            <a:r>
              <a:rPr lang="de-DE" dirty="0" smtClean="0"/>
              <a:t>-</a:t>
            </a:r>
            <a:r>
              <a:rPr lang="de-DE" dirty="0" smtClean="0">
                <a:hlinkClick r:id="rId22" tooltip="Onlinedienst"/>
              </a:rPr>
              <a:t>Dienst</a:t>
            </a:r>
            <a:r>
              <a:rPr lang="de-DE" dirty="0" smtClean="0"/>
              <a:t>. Er wurde 2003 eingeführt und ist seit 2011 im Besitz von </a:t>
            </a:r>
            <a:r>
              <a:rPr lang="de-DE" dirty="0" smtClean="0">
                <a:hlinkClick r:id="rId13" tooltip="Microsoft"/>
              </a:rPr>
              <a:t>Microsoft</a:t>
            </a:r>
            <a:r>
              <a:rPr lang="de-DE" dirty="0" smtClean="0"/>
              <a:t>. Der Dienst bietet </a:t>
            </a:r>
            <a:r>
              <a:rPr lang="de-DE" dirty="0" smtClean="0">
                <a:hlinkClick r:id="rId23" tooltip="Bildtelefonie"/>
              </a:rPr>
              <a:t>Bildtelefonie</a:t>
            </a:r>
            <a:r>
              <a:rPr lang="de-DE" dirty="0" smtClean="0"/>
              <a:t>, </a:t>
            </a:r>
            <a:r>
              <a:rPr lang="de-DE" dirty="0" smtClean="0">
                <a:hlinkClick r:id="rId4" tooltip="Videokonferenz"/>
              </a:rPr>
              <a:t>Videokonferenzen</a:t>
            </a:r>
            <a:r>
              <a:rPr lang="de-DE" dirty="0" smtClean="0"/>
              <a:t>, </a:t>
            </a:r>
            <a:r>
              <a:rPr lang="de-DE" dirty="0" smtClean="0">
                <a:hlinkClick r:id="rId24" tooltip="IP-Telefonie"/>
              </a:rPr>
              <a:t>IP-Telefonie</a:t>
            </a:r>
            <a:r>
              <a:rPr lang="de-DE" dirty="0" smtClean="0"/>
              <a:t>, </a:t>
            </a:r>
            <a:r>
              <a:rPr lang="de-DE" dirty="0" smtClean="0">
                <a:hlinkClick r:id="rId21" tooltip="Instant Messaging"/>
              </a:rPr>
              <a:t>Instant-Messaging</a:t>
            </a:r>
            <a:r>
              <a:rPr lang="de-DE" dirty="0" smtClean="0"/>
              <a:t>, </a:t>
            </a:r>
            <a:r>
              <a:rPr lang="de-DE" dirty="0" smtClean="0">
                <a:hlinkClick r:id="rId25" tooltip="Filesharing"/>
              </a:rPr>
              <a:t>Dateiübertragung</a:t>
            </a:r>
            <a:r>
              <a:rPr lang="de-DE" dirty="0" smtClean="0"/>
              <a:t> und </a:t>
            </a:r>
            <a:r>
              <a:rPr lang="de-DE" dirty="0" smtClean="0">
                <a:hlinkClick r:id="rId26" tooltip="Screen-Sharing"/>
              </a:rPr>
              <a:t>Screen-Sharing</a:t>
            </a:r>
            <a:r>
              <a:rPr lang="de-DE" dirty="0" smtClean="0"/>
              <a:t>. </a:t>
            </a:r>
          </a:p>
          <a:p>
            <a:pPr lvl="1"/>
            <a:endParaRPr lang="de-DE" baseline="0" dirty="0" smtClean="0"/>
          </a:p>
          <a:p>
            <a:pPr lvl="1"/>
            <a:endParaRPr lang="de-DE" baseline="0" dirty="0" smtClean="0"/>
          </a:p>
          <a:p>
            <a:pPr lvl="1"/>
            <a:r>
              <a:rPr lang="de-DE" baseline="0" dirty="0" smtClean="0"/>
              <a:t>Skype arbeitet v.a. mit Chats und Online-Telefonaten; Bildschirm teilen ist jedoch auch möglich</a:t>
            </a:r>
          </a:p>
          <a:p>
            <a:pPr lvl="1"/>
            <a:endParaRPr lang="de-DE" dirty="0" smtClean="0"/>
          </a:p>
        </p:txBody>
      </p:sp>
    </p:spTree>
    <p:extLst>
      <p:ext uri="{BB962C8B-B14F-4D97-AF65-F5344CB8AC3E}">
        <p14:creationId xmlns:p14="http://schemas.microsoft.com/office/powerpoint/2010/main" val="284941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Nachdem das passende Tool ausgesucht wurde – und ja, die Auswahl ist schwierig I </a:t>
            </a:r>
            <a:r>
              <a:rPr lang="de-DE" dirty="0" err="1" smtClean="0"/>
              <a:t>know</a:t>
            </a:r>
            <a:r>
              <a:rPr lang="de-DE" dirty="0" smtClean="0"/>
              <a:t> I </a:t>
            </a:r>
            <a:r>
              <a:rPr lang="de-DE" dirty="0" err="1" smtClean="0"/>
              <a:t>know</a:t>
            </a:r>
            <a:r>
              <a:rPr lang="de-DE" dirty="0" smtClean="0"/>
              <a:t> – geht es um die Inhalte:</a:t>
            </a:r>
          </a:p>
          <a:p>
            <a:endParaRPr lang="de-DE" dirty="0" smtClean="0"/>
          </a:p>
          <a:p>
            <a:r>
              <a:rPr lang="de-DE" dirty="0" smtClean="0"/>
              <a:t>Generelle Themen für ein Webinar: </a:t>
            </a:r>
          </a:p>
          <a:p>
            <a:pPr lvl="1"/>
            <a:r>
              <a:rPr lang="de-DE" dirty="0" smtClean="0"/>
              <a:t>Expertise zeigen,</a:t>
            </a:r>
            <a:r>
              <a:rPr lang="de-DE" baseline="0" dirty="0" smtClean="0"/>
              <a:t> d.h. Workshops, Schulungen, Briefings (</a:t>
            </a:r>
            <a:r>
              <a:rPr lang="de-DE" baseline="0" dirty="0" err="1" smtClean="0"/>
              <a:t>Mitarbeitendeninformationen</a:t>
            </a:r>
            <a:r>
              <a:rPr lang="de-DE" baseline="0" dirty="0" smtClean="0"/>
              <a:t>)</a:t>
            </a:r>
          </a:p>
          <a:p>
            <a:pPr lvl="1"/>
            <a:r>
              <a:rPr lang="de-DE" baseline="0" dirty="0" smtClean="0"/>
              <a:t>Neukunden gewinnen (</a:t>
            </a:r>
            <a:r>
              <a:rPr lang="de-DE" baseline="0" dirty="0" err="1" smtClean="0"/>
              <a:t>Lieferant:innenmanagement</a:t>
            </a:r>
            <a:r>
              <a:rPr lang="de-DE" baseline="0" dirty="0" smtClean="0"/>
              <a:t>, Marketing/Verkaufsveranstaltungen)</a:t>
            </a:r>
            <a:endParaRPr lang="de-DE" dirty="0" smtClean="0"/>
          </a:p>
          <a:p>
            <a:pPr lvl="0" hangingPunct="0"/>
            <a:endParaRPr lang="de-DE" sz="1100" b="0" i="0" u="none" strike="noStrike" cap="none" dirty="0" smtClean="0">
              <a:solidFill>
                <a:srgbClr val="000000"/>
              </a:solidFill>
              <a:effectLst/>
              <a:latin typeface="Arial"/>
              <a:ea typeface="Arial"/>
              <a:cs typeface="Arial"/>
              <a:sym typeface="Arial"/>
            </a:endParaRPr>
          </a:p>
          <a:p>
            <a:pPr lvl="0" hangingPunct="0"/>
            <a:r>
              <a:rPr lang="de-DE" sz="1100" b="0" i="0" u="none" strike="noStrike" cap="none" dirty="0" smtClean="0">
                <a:solidFill>
                  <a:srgbClr val="000000"/>
                </a:solidFill>
                <a:effectLst/>
                <a:latin typeface="Arial"/>
                <a:ea typeface="Arial"/>
                <a:cs typeface="Arial"/>
                <a:sym typeface="Arial"/>
              </a:rPr>
              <a:t>Bei</a:t>
            </a:r>
            <a:r>
              <a:rPr lang="de-DE" sz="1100" b="0" i="0" u="none" strike="noStrike" cap="none" baseline="0" dirty="0" smtClean="0">
                <a:solidFill>
                  <a:srgbClr val="000000"/>
                </a:solidFill>
                <a:effectLst/>
                <a:latin typeface="Arial"/>
                <a:ea typeface="Arial"/>
                <a:cs typeface="Arial"/>
                <a:sym typeface="Arial"/>
              </a:rPr>
              <a:t> einem Webinar sollte es nie mehr als 45 Minuten Inhalt geben und dabei sollte man sicher darauf spezialisieren, ob man</a:t>
            </a:r>
          </a:p>
          <a:p>
            <a:pPr lvl="1" hangingPunct="0"/>
            <a:r>
              <a:rPr lang="de-DE" sz="1100" b="0" i="0" u="none" strike="noStrike" cap="none" baseline="0" dirty="0" smtClean="0">
                <a:solidFill>
                  <a:srgbClr val="000000"/>
                </a:solidFill>
                <a:effectLst/>
                <a:latin typeface="Arial"/>
                <a:ea typeface="Arial"/>
                <a:cs typeface="Arial"/>
                <a:sym typeface="Arial"/>
              </a:rPr>
              <a:t>Einen breiten Inhalt, aber geringe Komplexität</a:t>
            </a:r>
          </a:p>
          <a:p>
            <a:pPr lvl="1" hangingPunct="0"/>
            <a:r>
              <a:rPr lang="de-DE" sz="1100" b="0" i="0" u="none" strike="noStrike" cap="none" baseline="0" dirty="0" smtClean="0">
                <a:solidFill>
                  <a:srgbClr val="000000"/>
                </a:solidFill>
                <a:effectLst/>
                <a:latin typeface="Arial"/>
                <a:ea typeface="Arial"/>
                <a:cs typeface="Arial"/>
                <a:sym typeface="Arial"/>
              </a:rPr>
              <a:t>ODER</a:t>
            </a:r>
          </a:p>
          <a:p>
            <a:pPr lvl="1" hangingPunct="0"/>
            <a:r>
              <a:rPr lang="de-DE" sz="1100" b="0" i="0" u="none" strike="noStrike" cap="none" baseline="0" dirty="0" smtClean="0">
                <a:solidFill>
                  <a:srgbClr val="000000"/>
                </a:solidFill>
                <a:effectLst/>
                <a:latin typeface="Arial"/>
                <a:ea typeface="Arial"/>
                <a:cs typeface="Arial"/>
                <a:sym typeface="Arial"/>
              </a:rPr>
              <a:t>Einen schmalen Inhalt, aber tiefere Komplexität anbietet</a:t>
            </a:r>
          </a:p>
          <a:p>
            <a:pPr lvl="1" hangingPunct="0"/>
            <a:endParaRPr lang="de-DE" sz="1100" b="0" i="0" u="none" strike="noStrike" cap="none" baseline="0" dirty="0" smtClean="0">
              <a:solidFill>
                <a:srgbClr val="000000"/>
              </a:solidFill>
              <a:effectLst/>
              <a:latin typeface="Arial"/>
              <a:ea typeface="Arial"/>
              <a:cs typeface="Arial"/>
              <a:sym typeface="Arial"/>
            </a:endParaRPr>
          </a:p>
          <a:p>
            <a:pPr lvl="1" hangingPunct="0"/>
            <a:r>
              <a:rPr lang="de-DE" sz="1100" b="0" i="0" u="none" strike="noStrike" cap="none" baseline="0" dirty="0" smtClean="0">
                <a:solidFill>
                  <a:srgbClr val="000000"/>
                </a:solidFill>
                <a:effectLst/>
                <a:latin typeface="Arial"/>
                <a:ea typeface="Arial"/>
                <a:cs typeface="Arial"/>
                <a:sym typeface="Arial"/>
              </a:rPr>
              <a:t>Warum? Menschen haben eine Aufmerksamkeitsspanne, die geringer als die eines Goldfisches ist – also weniger als 7 Sekunden</a:t>
            </a:r>
          </a:p>
          <a:p>
            <a:pPr lvl="1" hangingPunct="0"/>
            <a:r>
              <a:rPr lang="de-DE" sz="1100" b="0" i="0" u="none" strike="noStrike" cap="none" baseline="0" dirty="0" smtClean="0">
                <a:solidFill>
                  <a:srgbClr val="000000"/>
                </a:solidFill>
                <a:effectLst/>
                <a:latin typeface="Arial"/>
                <a:ea typeface="Arial"/>
                <a:cs typeface="Arial"/>
                <a:sym typeface="Arial"/>
              </a:rPr>
              <a:t>Außerdem können so weitere Themen in Webinaren aufgearbeitet werden oder nachträglich zugeschickt werden – dadurch bleibt man weiterhin im Kontakt und baut Vertrauen auf</a:t>
            </a:r>
            <a:endParaRPr lang="de-DE" sz="1100" b="0" i="0" u="none" strike="noStrike" cap="none" dirty="0" smtClean="0">
              <a:solidFill>
                <a:srgbClr val="000000"/>
              </a:solidFill>
              <a:effectLst/>
              <a:latin typeface="Arial"/>
              <a:ea typeface="Arial"/>
              <a:cs typeface="Arial"/>
              <a:sym typeface="Arial"/>
            </a:endParaRPr>
          </a:p>
          <a:p>
            <a:pPr lvl="0" hangingPunct="0"/>
            <a:endParaRPr lang="de-DE" sz="1100" b="0" i="0" u="none" strike="noStrike" cap="none" dirty="0" smtClean="0">
              <a:solidFill>
                <a:srgbClr val="000000"/>
              </a:solidFill>
              <a:effectLst/>
              <a:latin typeface="Arial"/>
              <a:ea typeface="Arial"/>
              <a:cs typeface="Arial"/>
              <a:sym typeface="Arial"/>
            </a:endParaRPr>
          </a:p>
          <a:p>
            <a:pPr lvl="0" hangingPunct="0"/>
            <a:r>
              <a:rPr lang="de-DE" sz="1100" b="0" i="0" u="none" strike="noStrike" cap="none" dirty="0" smtClean="0">
                <a:solidFill>
                  <a:srgbClr val="000000"/>
                </a:solidFill>
                <a:effectLst/>
                <a:latin typeface="Arial"/>
                <a:ea typeface="Arial"/>
                <a:cs typeface="Arial"/>
                <a:sym typeface="Arial"/>
              </a:rPr>
              <a:t>Interaktion</a:t>
            </a:r>
            <a:r>
              <a:rPr lang="de-DE" sz="1100" b="0" i="0" u="none" strike="noStrike" cap="none" baseline="0" dirty="0" smtClean="0">
                <a:solidFill>
                  <a:srgbClr val="000000"/>
                </a:solidFill>
                <a:effectLst/>
                <a:latin typeface="Arial"/>
                <a:ea typeface="Arial"/>
                <a:cs typeface="Arial"/>
                <a:sym typeface="Arial"/>
              </a:rPr>
              <a:t> ist bei jedem Seminar wichtig, wie kann man Teilnehmende einspannen:</a:t>
            </a:r>
          </a:p>
          <a:p>
            <a:pPr lvl="1" hangingPunct="0"/>
            <a:r>
              <a:rPr lang="de-DE" sz="1100" b="0" i="0" u="none" strike="noStrike" cap="none" baseline="0" dirty="0" smtClean="0">
                <a:solidFill>
                  <a:srgbClr val="000000"/>
                </a:solidFill>
                <a:effectLst/>
                <a:latin typeface="Arial"/>
                <a:ea typeface="Arial"/>
                <a:cs typeface="Arial"/>
                <a:sym typeface="Arial"/>
              </a:rPr>
              <a:t>z.B. durch Fragen („Wie geht es Ihnen heute?“, etc.)</a:t>
            </a:r>
          </a:p>
          <a:p>
            <a:pPr lvl="1" hangingPunct="0"/>
            <a:r>
              <a:rPr lang="de-DE" sz="1100" b="0" i="0" u="none" strike="noStrike" cap="none" baseline="0" dirty="0" smtClean="0">
                <a:solidFill>
                  <a:srgbClr val="000000"/>
                </a:solidFill>
                <a:effectLst/>
                <a:latin typeface="Arial"/>
                <a:ea typeface="Arial"/>
                <a:cs typeface="Arial"/>
                <a:sym typeface="Arial"/>
              </a:rPr>
              <a:t>Umfragen („Haben Sie schon mal ein Webinar besucht? ;) )</a:t>
            </a:r>
          </a:p>
          <a:p>
            <a:pPr lvl="1" hangingPunct="0"/>
            <a:r>
              <a:rPr lang="de-DE" sz="1100" b="0" i="0" u="none" strike="noStrike" cap="none" baseline="0" dirty="0" smtClean="0">
                <a:solidFill>
                  <a:srgbClr val="000000"/>
                </a:solidFill>
                <a:effectLst/>
                <a:latin typeface="Arial"/>
                <a:ea typeface="Arial"/>
                <a:cs typeface="Arial"/>
                <a:sym typeface="Arial"/>
              </a:rPr>
              <a:t>Feedback mit Symbolen wie einem Daumen hoch</a:t>
            </a:r>
          </a:p>
          <a:p>
            <a:pPr lvl="1" hangingPunct="0"/>
            <a:r>
              <a:rPr lang="de-DE" sz="1100" b="0" i="0" u="none" strike="noStrike" cap="none" baseline="0" dirty="0" smtClean="0">
                <a:solidFill>
                  <a:srgbClr val="000000"/>
                </a:solidFill>
                <a:effectLst/>
                <a:latin typeface="Arial"/>
                <a:ea typeface="Arial"/>
                <a:cs typeface="Arial"/>
                <a:sym typeface="Arial"/>
              </a:rPr>
              <a:t>Whiteboards und Dateien </a:t>
            </a:r>
            <a:r>
              <a:rPr lang="de-DE" sz="1100" b="0" i="0" u="none" strike="noStrike" cap="none" baseline="0" dirty="0" err="1" smtClean="0">
                <a:solidFill>
                  <a:srgbClr val="000000"/>
                </a:solidFill>
                <a:effectLst/>
                <a:latin typeface="Arial"/>
                <a:ea typeface="Arial"/>
                <a:cs typeface="Arial"/>
                <a:sym typeface="Arial"/>
              </a:rPr>
              <a:t>bzw</a:t>
            </a:r>
            <a:r>
              <a:rPr lang="de-DE" sz="1100" b="0" i="0" u="none" strike="noStrike" cap="none" baseline="0" dirty="0" smtClean="0">
                <a:solidFill>
                  <a:srgbClr val="000000"/>
                </a:solidFill>
                <a:effectLst/>
                <a:latin typeface="Arial"/>
                <a:ea typeface="Arial"/>
                <a:cs typeface="Arial"/>
                <a:sym typeface="Arial"/>
              </a:rPr>
              <a:t> Unterlagen teilen kann v.a. dann schwierig sein, wenn nicht </a:t>
            </a:r>
            <a:r>
              <a:rPr lang="de-DE" sz="1100" b="0" i="0" u="none" strike="noStrike" cap="none" baseline="0" dirty="0" err="1" smtClean="0">
                <a:solidFill>
                  <a:srgbClr val="000000"/>
                </a:solidFill>
                <a:effectLst/>
                <a:latin typeface="Arial"/>
                <a:ea typeface="Arial"/>
                <a:cs typeface="Arial"/>
                <a:sym typeface="Arial"/>
              </a:rPr>
              <a:t>jede_r</a:t>
            </a:r>
            <a:r>
              <a:rPr lang="de-DE" sz="1100" b="0" i="0" u="none" strike="noStrike" cap="none" baseline="0" dirty="0" smtClean="0">
                <a:solidFill>
                  <a:srgbClr val="000000"/>
                </a:solidFill>
                <a:effectLst/>
                <a:latin typeface="Arial"/>
                <a:ea typeface="Arial"/>
                <a:cs typeface="Arial"/>
                <a:sym typeface="Arial"/>
              </a:rPr>
              <a:t> Teilnehmende über den Browser zugeschalten ist (Bsp. Zoom + Handy: Schreibfunktion funktioniert bei mir nicht so gut)</a:t>
            </a:r>
          </a:p>
          <a:p>
            <a:pPr lvl="1" hangingPunct="0"/>
            <a:endParaRPr lang="de-DE" sz="1100" b="0" i="0" u="none" strike="noStrike" cap="none" baseline="0" dirty="0" smtClean="0">
              <a:solidFill>
                <a:srgbClr val="000000"/>
              </a:solidFill>
              <a:effectLst/>
              <a:latin typeface="Arial"/>
              <a:ea typeface="Arial"/>
              <a:cs typeface="Arial"/>
              <a:sym typeface="Arial"/>
            </a:endParaRPr>
          </a:p>
          <a:p>
            <a:pPr lvl="1" hangingPunct="0"/>
            <a:r>
              <a:rPr lang="de-DE" sz="1100" b="0" i="0" u="none" strike="noStrike" cap="none" baseline="0" dirty="0" smtClean="0">
                <a:solidFill>
                  <a:srgbClr val="000000"/>
                </a:solidFill>
                <a:effectLst/>
                <a:latin typeface="Arial"/>
                <a:ea typeface="Arial"/>
                <a:cs typeface="Arial"/>
                <a:sym typeface="Arial"/>
              </a:rPr>
              <a:t>Wichtig:</a:t>
            </a:r>
          </a:p>
          <a:p>
            <a:pPr lvl="1" hangingPunct="0"/>
            <a:r>
              <a:rPr lang="de-DE" sz="1100" b="0" i="0" u="none" strike="noStrike" cap="none" baseline="0" dirty="0" smtClean="0">
                <a:solidFill>
                  <a:srgbClr val="000000"/>
                </a:solidFill>
                <a:effectLst/>
                <a:latin typeface="Arial"/>
                <a:ea typeface="Arial"/>
                <a:cs typeface="Arial"/>
                <a:sym typeface="Arial"/>
              </a:rPr>
              <a:t>Wenn ein Chat verwendet wird, dann nur bei zwei </a:t>
            </a:r>
            <a:r>
              <a:rPr lang="de-DE" sz="1100" b="0" i="0" u="none" strike="noStrike" cap="none" baseline="0" dirty="0" err="1" smtClean="0">
                <a:solidFill>
                  <a:srgbClr val="000000"/>
                </a:solidFill>
                <a:effectLst/>
                <a:latin typeface="Arial"/>
                <a:ea typeface="Arial"/>
                <a:cs typeface="Arial"/>
                <a:sym typeface="Arial"/>
              </a:rPr>
              <a:t>Moderator:innen</a:t>
            </a:r>
            <a:r>
              <a:rPr lang="de-DE" sz="1100" b="0" i="0" u="none" strike="noStrike" cap="none" baseline="0" dirty="0" smtClean="0">
                <a:solidFill>
                  <a:srgbClr val="000000"/>
                </a:solidFill>
                <a:effectLst/>
                <a:latin typeface="Arial"/>
                <a:ea typeface="Arial"/>
                <a:cs typeface="Arial"/>
                <a:sym typeface="Arial"/>
              </a:rPr>
              <a:t>, da man sonst sehr schnell abgelenkt ist – v.a. wenn es mehr als 10 Teilnehmende sind</a:t>
            </a:r>
          </a:p>
        </p:txBody>
      </p:sp>
    </p:spTree>
    <p:extLst>
      <p:ext uri="{BB962C8B-B14F-4D97-AF65-F5344CB8AC3E}">
        <p14:creationId xmlns:p14="http://schemas.microsoft.com/office/powerpoint/2010/main" val="289780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Inhaltlicher Aufbau:</a:t>
            </a:r>
          </a:p>
          <a:p>
            <a:endParaRPr lang="de-DE" dirty="0" smtClean="0"/>
          </a:p>
          <a:p>
            <a:pPr lvl="1"/>
            <a:r>
              <a:rPr lang="de-DE" dirty="0" smtClean="0"/>
              <a:t>Generell</a:t>
            </a:r>
            <a:r>
              <a:rPr lang="de-DE" baseline="0" dirty="0" smtClean="0"/>
              <a:t> immer ein Medienmix – reine Textfolien greifen die Aufmerksamkeit nicht so gut wie eine gute Grafik oder ein kurzes Video</a:t>
            </a:r>
          </a:p>
          <a:p>
            <a:pPr lvl="1"/>
            <a:r>
              <a:rPr lang="de-DE" baseline="0" dirty="0" smtClean="0"/>
              <a:t>Videos und ähnliches vorher runterladen, damit es keine Probleme beim Vorspielen gibt</a:t>
            </a:r>
          </a:p>
          <a:p>
            <a:pPr lvl="1" hangingPunct="0"/>
            <a:r>
              <a:rPr lang="de-DE" sz="1100" b="0" i="0" u="none" strike="noStrike" cap="none" dirty="0" err="1" smtClean="0">
                <a:solidFill>
                  <a:srgbClr val="000000"/>
                </a:solidFill>
                <a:effectLst/>
                <a:latin typeface="Arial"/>
                <a:ea typeface="Arial"/>
                <a:cs typeface="Arial"/>
                <a:sym typeface="Arial"/>
              </a:rPr>
              <a:t>FpM</a:t>
            </a:r>
            <a:r>
              <a:rPr lang="de-DE" sz="1100" b="0" i="0" u="none" strike="noStrike" cap="none" dirty="0" smtClean="0">
                <a:solidFill>
                  <a:srgbClr val="000000"/>
                </a:solidFill>
                <a:effectLst/>
                <a:latin typeface="Arial"/>
                <a:ea typeface="Arial"/>
                <a:cs typeface="Arial"/>
                <a:sym typeface="Arial"/>
              </a:rPr>
              <a:t> = Folie pro Minute</a:t>
            </a:r>
            <a:r>
              <a:rPr lang="de-DE" sz="1100" b="0" i="0" u="none" strike="noStrike" cap="none" baseline="0" dirty="0" smtClean="0">
                <a:solidFill>
                  <a:srgbClr val="000000"/>
                </a:solidFill>
                <a:effectLst/>
                <a:latin typeface="Arial"/>
                <a:ea typeface="Arial"/>
                <a:cs typeface="Arial"/>
                <a:sym typeface="Arial"/>
              </a:rPr>
              <a:t> – um die Aufmerksamkeit der Teilnehmenden zu erhalten sollte pro Minute eine Folie und pro Folie eine Idee präsentiert werden</a:t>
            </a:r>
          </a:p>
          <a:p>
            <a:pPr lvl="1" hangingPunct="0"/>
            <a:endParaRPr lang="de-DE" sz="1100" b="0" i="0" u="none" strike="noStrike" cap="none" baseline="0" dirty="0" smtClean="0">
              <a:solidFill>
                <a:srgbClr val="000000"/>
              </a:solidFill>
              <a:effectLst/>
              <a:latin typeface="Arial"/>
              <a:ea typeface="Arial"/>
              <a:cs typeface="Arial"/>
              <a:sym typeface="Arial"/>
            </a:endParaRPr>
          </a:p>
          <a:p>
            <a:pPr lvl="1" hangingPunct="0"/>
            <a:r>
              <a:rPr lang="de-DE" sz="1100" b="0" i="0" u="none" strike="noStrike" cap="none" baseline="0" dirty="0" smtClean="0">
                <a:solidFill>
                  <a:srgbClr val="000000"/>
                </a:solidFill>
                <a:effectLst/>
                <a:latin typeface="Arial"/>
                <a:ea typeface="Arial"/>
                <a:cs typeface="Arial"/>
                <a:sym typeface="Arial"/>
              </a:rPr>
              <a:t>Außerdem sollten viele Wechsel aufgrund der FOMO („Fear </a:t>
            </a:r>
            <a:r>
              <a:rPr lang="de-DE" sz="1100" b="0" i="0" u="none" strike="noStrike" cap="none" baseline="0" dirty="0" err="1" smtClean="0">
                <a:solidFill>
                  <a:srgbClr val="000000"/>
                </a:solidFill>
                <a:effectLst/>
                <a:latin typeface="Arial"/>
                <a:ea typeface="Arial"/>
                <a:cs typeface="Arial"/>
                <a:sym typeface="Arial"/>
              </a:rPr>
              <a:t>of</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missing</a:t>
            </a:r>
            <a:r>
              <a:rPr lang="de-DE" sz="1100" b="0" i="0" u="none" strike="noStrike" cap="none" baseline="0" dirty="0" smtClean="0">
                <a:solidFill>
                  <a:srgbClr val="000000"/>
                </a:solidFill>
                <a:effectLst/>
                <a:latin typeface="Arial"/>
                <a:ea typeface="Arial"/>
                <a:cs typeface="Arial"/>
                <a:sym typeface="Arial"/>
              </a:rPr>
              <a:t> out“ – einer der Gründe, warum wir oft stundenlang auf Sozialen Netzwerken rumhängen können, denn wir haben ständig und immer Angst, irgendwas wichtiges zu verpassen) stattfinden</a:t>
            </a:r>
          </a:p>
          <a:p>
            <a:pPr lvl="1" hangingPunct="0"/>
            <a:endParaRPr lang="de-DE" sz="1100" b="0" i="0" u="none" strike="noStrike" cap="none" baseline="0" dirty="0" smtClean="0">
              <a:solidFill>
                <a:srgbClr val="000000"/>
              </a:solidFill>
              <a:effectLst/>
              <a:latin typeface="Arial"/>
              <a:ea typeface="Arial"/>
              <a:cs typeface="Arial"/>
              <a:sym typeface="Arial"/>
            </a:endParaRPr>
          </a:p>
          <a:p>
            <a:pPr lvl="1" hangingPunct="0"/>
            <a:r>
              <a:rPr lang="de-DE" sz="1100" b="0" i="0" u="none" strike="noStrike" cap="none" baseline="0" dirty="0" smtClean="0">
                <a:solidFill>
                  <a:srgbClr val="000000"/>
                </a:solidFill>
                <a:effectLst/>
                <a:latin typeface="Arial"/>
                <a:ea typeface="Arial"/>
                <a:cs typeface="Arial"/>
                <a:sym typeface="Arial"/>
              </a:rPr>
              <a:t>Zudem sollten nicht zu viele Fachbegriffe verwendet werden – das ermüdet</a:t>
            </a:r>
          </a:p>
          <a:p>
            <a:pPr lvl="1" hangingPunct="0"/>
            <a:r>
              <a:rPr lang="de-DE" sz="1100" b="0" i="0" u="none" strike="noStrike" cap="none" baseline="0" dirty="0" smtClean="0">
                <a:solidFill>
                  <a:srgbClr val="000000"/>
                </a:solidFill>
                <a:effectLst/>
                <a:latin typeface="Arial"/>
                <a:ea typeface="Arial"/>
                <a:cs typeface="Arial"/>
                <a:sym typeface="Arial"/>
              </a:rPr>
              <a:t>Immer wieder aus der Praxis erzählen, um Inhalte greifbarer zu machen</a:t>
            </a:r>
          </a:p>
          <a:p>
            <a:pPr lvl="1" hangingPunct="0"/>
            <a:endParaRPr lang="de-DE" sz="1100" b="0" i="0" u="none" strike="noStrike" cap="none" baseline="0" dirty="0" smtClean="0">
              <a:solidFill>
                <a:srgbClr val="000000"/>
              </a:solidFill>
              <a:effectLst/>
              <a:latin typeface="Arial"/>
              <a:ea typeface="Arial"/>
              <a:cs typeface="Arial"/>
              <a:sym typeface="Arial"/>
            </a:endParaRPr>
          </a:p>
          <a:p>
            <a:pPr lvl="1" hangingPunct="0"/>
            <a:r>
              <a:rPr lang="de-DE" sz="1100" b="0" i="0" u="none" strike="noStrike" cap="none" baseline="0" dirty="0" smtClean="0">
                <a:solidFill>
                  <a:srgbClr val="000000"/>
                </a:solidFill>
                <a:effectLst/>
                <a:latin typeface="Arial"/>
                <a:ea typeface="Arial"/>
                <a:cs typeface="Arial"/>
                <a:sym typeface="Arial"/>
              </a:rPr>
              <a:t>Explizite Checkliste, wie ein Webinar aufgebaut werden sollte und was bei der Planung alles berücksichtigt werden muss, haben wir vorbereitet </a:t>
            </a:r>
            <a:r>
              <a:rPr lang="de-DE" sz="1100" b="0" i="0" u="none" strike="noStrike" cap="none" baseline="0" dirty="0" smtClean="0">
                <a:solidFill>
                  <a:srgbClr val="000000"/>
                </a:solidFill>
                <a:effectLst/>
                <a:latin typeface="Arial"/>
                <a:ea typeface="Arial"/>
                <a:cs typeface="Arial"/>
                <a:sym typeface="Wingdings" panose="05000000000000000000" pitchFamily="2" charset="2"/>
              </a:rPr>
              <a:t></a:t>
            </a:r>
            <a:endParaRPr lang="de-DE" sz="1100" b="0" i="0" u="none" strike="noStrike" cap="none" dirty="0" smtClean="0">
              <a:solidFill>
                <a:srgbClr val="000000"/>
              </a:solidFill>
              <a:effectLst/>
              <a:latin typeface="Arial"/>
              <a:ea typeface="Arial"/>
              <a:cs typeface="Arial"/>
              <a:sym typeface="Arial"/>
            </a:endParaRPr>
          </a:p>
          <a:p>
            <a:pPr marL="139700" indent="0">
              <a:buNone/>
            </a:pPr>
            <a:endParaRPr lang="de-DE" baseline="0" dirty="0" smtClean="0"/>
          </a:p>
          <a:p>
            <a:pPr lvl="0" hangingPunct="0"/>
            <a:r>
              <a:rPr lang="de-DE" baseline="0" dirty="0" smtClean="0"/>
              <a:t>Die generelle Regel ist </a:t>
            </a:r>
            <a:r>
              <a:rPr lang="de-DE" sz="1100" b="0" i="0" u="none" strike="noStrike" cap="none" dirty="0" smtClean="0">
                <a:solidFill>
                  <a:srgbClr val="000000"/>
                </a:solidFill>
                <a:effectLst/>
                <a:latin typeface="Arial"/>
                <a:ea typeface="Arial"/>
                <a:cs typeface="Arial"/>
                <a:sym typeface="Arial"/>
              </a:rPr>
              <a:t>hohes Engagement + angemessen wenig und gut aufbereiteter Inhalt</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dirty="0" smtClean="0">
                <a:solidFill>
                  <a:srgbClr val="000000"/>
                </a:solidFill>
                <a:effectLst/>
                <a:latin typeface="Arial"/>
                <a:ea typeface="Arial"/>
                <a:cs typeface="Arial"/>
                <a:sym typeface="Arial"/>
              </a:rPr>
              <a:t>= glückliche TN</a:t>
            </a:r>
          </a:p>
          <a:p>
            <a:pPr lvl="0" hangingPunct="0"/>
            <a:endParaRPr lang="de-DE" sz="1100" b="0" i="0" u="none" strike="noStrike" cap="none" dirty="0" smtClean="0">
              <a:solidFill>
                <a:srgbClr val="000000"/>
              </a:solidFill>
              <a:effectLst/>
              <a:latin typeface="Arial"/>
              <a:ea typeface="Arial"/>
              <a:cs typeface="Arial"/>
              <a:sym typeface="Arial"/>
            </a:endParaRPr>
          </a:p>
          <a:p>
            <a:pPr lvl="0" hangingPunct="0"/>
            <a:r>
              <a:rPr lang="de-DE" sz="1100" b="0" i="0" u="none" strike="noStrike" cap="none" dirty="0" smtClean="0">
                <a:solidFill>
                  <a:srgbClr val="000000"/>
                </a:solidFill>
                <a:effectLst/>
                <a:latin typeface="Arial"/>
                <a:ea typeface="Arial"/>
                <a:cs typeface="Arial"/>
                <a:sym typeface="Arial"/>
              </a:rPr>
              <a:t>Wichtig ist auch daran</a:t>
            </a:r>
            <a:r>
              <a:rPr lang="de-DE" sz="1100" b="0" i="0" u="none" strike="noStrike" cap="none" baseline="0" dirty="0" smtClean="0">
                <a:solidFill>
                  <a:srgbClr val="000000"/>
                </a:solidFill>
                <a:effectLst/>
                <a:latin typeface="Arial"/>
                <a:ea typeface="Arial"/>
                <a:cs typeface="Arial"/>
                <a:sym typeface="Arial"/>
              </a:rPr>
              <a:t> zu denken, dass Webinare letztendlich doch nur Seminare sind:</a:t>
            </a:r>
          </a:p>
          <a:p>
            <a:pPr lvl="1" hangingPunct="0"/>
            <a:r>
              <a:rPr lang="de-DE" sz="1100" b="0" i="0" u="none" strike="noStrike" cap="none" baseline="0" dirty="0" smtClean="0">
                <a:solidFill>
                  <a:srgbClr val="000000"/>
                </a:solidFill>
                <a:effectLst/>
                <a:latin typeface="Arial"/>
                <a:ea typeface="Arial"/>
                <a:cs typeface="Arial"/>
                <a:sym typeface="Arial"/>
              </a:rPr>
              <a:t>Entsprechend müssen an Pausen, Warm </a:t>
            </a:r>
            <a:r>
              <a:rPr lang="de-DE" sz="1100" b="0" i="0" u="none" strike="noStrike" cap="none" baseline="0" dirty="0" err="1" smtClean="0">
                <a:solidFill>
                  <a:srgbClr val="000000"/>
                </a:solidFill>
                <a:effectLst/>
                <a:latin typeface="Arial"/>
                <a:ea typeface="Arial"/>
                <a:cs typeface="Arial"/>
                <a:sym typeface="Arial"/>
              </a:rPr>
              <a:t>Ups</a:t>
            </a:r>
            <a:r>
              <a:rPr lang="de-DE" sz="1100" b="0" i="0" u="none" strike="noStrike" cap="none" baseline="0" dirty="0" smtClean="0">
                <a:solidFill>
                  <a:srgbClr val="000000"/>
                </a:solidFill>
                <a:effectLst/>
                <a:latin typeface="Arial"/>
                <a:ea typeface="Arial"/>
                <a:cs typeface="Arial"/>
                <a:sym typeface="Arial"/>
              </a:rPr>
              <a:t>, etc. gedacht werden</a:t>
            </a:r>
          </a:p>
          <a:p>
            <a:pPr lvl="1" hangingPunct="0"/>
            <a:r>
              <a:rPr lang="de-DE" sz="1100" b="0" i="0" u="none" strike="noStrike" cap="none" baseline="0" dirty="0" smtClean="0">
                <a:solidFill>
                  <a:srgbClr val="000000"/>
                </a:solidFill>
                <a:effectLst/>
                <a:latin typeface="Arial"/>
                <a:ea typeface="Arial"/>
                <a:cs typeface="Arial"/>
                <a:sym typeface="Arial"/>
              </a:rPr>
              <a:t>Die Inhalte des Webinars müssen vorher geübt werden</a:t>
            </a:r>
          </a:p>
          <a:p>
            <a:pPr lvl="1" hangingPunct="0"/>
            <a:r>
              <a:rPr lang="de-DE" sz="1100" b="0" i="0" u="none" strike="noStrike" cap="none" baseline="0" dirty="0" smtClean="0">
                <a:solidFill>
                  <a:srgbClr val="000000"/>
                </a:solidFill>
                <a:effectLst/>
                <a:latin typeface="Arial"/>
                <a:ea typeface="Arial"/>
                <a:cs typeface="Arial"/>
                <a:sym typeface="Arial"/>
              </a:rPr>
              <a:t>Das Produkt oder die Dienstleistung, die verkauft/angepriesen werden sollen, sollten eher am Ende aufgezeigt werden – damit man noch einen Mehrwert vom Webinar hat und sich nicht nur wie im Verkaufsgespräch fühlt</a:t>
            </a:r>
          </a:p>
          <a:p>
            <a:pPr lvl="0" hangingPunct="0"/>
            <a:endParaRPr lang="de-DE" sz="1100" b="0" i="0" u="none" strike="noStrike" cap="none" baseline="0" dirty="0" smtClean="0">
              <a:solidFill>
                <a:srgbClr val="000000"/>
              </a:solidFill>
              <a:effectLst/>
              <a:latin typeface="Arial"/>
              <a:ea typeface="Arial"/>
              <a:cs typeface="Arial"/>
              <a:sym typeface="Arial"/>
            </a:endParaRPr>
          </a:p>
          <a:p>
            <a:pPr lvl="0" hangingPunct="0"/>
            <a:r>
              <a:rPr lang="de-DE" sz="1100" b="0" i="0" u="none" strike="noStrike" cap="none" baseline="0" dirty="0" smtClean="0">
                <a:solidFill>
                  <a:srgbClr val="000000"/>
                </a:solidFill>
                <a:effectLst/>
                <a:latin typeface="Arial"/>
                <a:ea typeface="Arial"/>
                <a:cs typeface="Arial"/>
                <a:sym typeface="Arial"/>
              </a:rPr>
              <a:t>Viele Tipps, die hier vorgestellt wurden, können auch ins wahre Leben übernommen werden</a:t>
            </a:r>
          </a:p>
          <a:p>
            <a:pPr lvl="0" hangingPunct="0"/>
            <a:endParaRPr lang="de-DE" sz="1100" b="0" i="0" u="none" strike="noStrike" cap="none" baseline="0" dirty="0" smtClean="0">
              <a:solidFill>
                <a:srgbClr val="000000"/>
              </a:solidFill>
              <a:effectLst/>
              <a:latin typeface="Arial"/>
              <a:ea typeface="Arial"/>
              <a:cs typeface="Arial"/>
              <a:sym typeface="Arial"/>
            </a:endParaRPr>
          </a:p>
          <a:p>
            <a:pPr lvl="0" hangingPunct="0"/>
            <a:r>
              <a:rPr lang="de-DE" sz="1100" b="0" i="0" u="none" strike="noStrike" cap="none" baseline="0" dirty="0" smtClean="0">
                <a:solidFill>
                  <a:srgbClr val="000000"/>
                </a:solidFill>
                <a:effectLst/>
                <a:latin typeface="Arial"/>
                <a:ea typeface="Arial"/>
                <a:cs typeface="Arial"/>
                <a:sym typeface="Arial"/>
              </a:rPr>
              <a:t>Nebensatz: Es ist nicht ungewöhnlich, dass sich mehrere Menschen anmelden, aber dann gute 50% doch nicht am Webinar teilnehmen – dafür sollten Erinnerungen verschickt werden (1 Woche, 1 Tag, 1 Stunde vorher – geht bei Zoom z.B. automatisch)</a:t>
            </a:r>
            <a:endParaRPr lang="de-DE" sz="1100" b="0" i="0" u="none" strike="noStrike" cap="none" dirty="0" smtClean="0">
              <a:solidFill>
                <a:srgbClr val="000000"/>
              </a:solidFill>
              <a:effectLst/>
              <a:latin typeface="Arial"/>
              <a:ea typeface="Arial"/>
              <a:cs typeface="Arial"/>
              <a:sym typeface="Arial"/>
            </a:endParaRPr>
          </a:p>
          <a:p>
            <a:endParaRPr lang="de-DE" dirty="0"/>
          </a:p>
        </p:txBody>
      </p:sp>
    </p:spTree>
    <p:extLst>
      <p:ext uri="{BB962C8B-B14F-4D97-AF65-F5344CB8AC3E}">
        <p14:creationId xmlns:p14="http://schemas.microsoft.com/office/powerpoint/2010/main" val="26600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Okay </a:t>
            </a:r>
            <a:r>
              <a:rPr lang="de-DE" dirty="0" err="1" smtClean="0"/>
              <a:t>okay</a:t>
            </a:r>
            <a:r>
              <a:rPr lang="de-DE" dirty="0" smtClean="0"/>
              <a:t>, mit</a:t>
            </a:r>
            <a:r>
              <a:rPr lang="de-DE" baseline="0" dirty="0" smtClean="0"/>
              <a:t> besten Grüßen aus Wien machen wir was lustiges :D</a:t>
            </a:r>
          </a:p>
          <a:p>
            <a:endParaRPr lang="de-DE" baseline="0" dirty="0" smtClean="0"/>
          </a:p>
          <a:p>
            <a:r>
              <a:rPr lang="de-DE" baseline="0" dirty="0" smtClean="0"/>
              <a:t>Wir spiegeln uns gegenseitig</a:t>
            </a:r>
          </a:p>
          <a:p>
            <a:r>
              <a:rPr lang="de-DE" baseline="0" dirty="0" smtClean="0"/>
              <a:t>Klingt komisch, but </a:t>
            </a:r>
            <a:r>
              <a:rPr lang="de-DE" baseline="0" dirty="0" err="1" smtClean="0"/>
              <a:t>lemme</a:t>
            </a:r>
            <a:r>
              <a:rPr lang="de-DE" baseline="0" dirty="0" smtClean="0"/>
              <a:t> </a:t>
            </a:r>
            <a:r>
              <a:rPr lang="de-DE" baseline="0" dirty="0" err="1" smtClean="0"/>
              <a:t>explain</a:t>
            </a:r>
            <a:r>
              <a:rPr lang="de-DE" baseline="0" dirty="0" smtClean="0"/>
              <a:t>!</a:t>
            </a:r>
          </a:p>
          <a:p>
            <a:r>
              <a:rPr lang="de-DE" baseline="0" dirty="0" err="1" smtClean="0"/>
              <a:t>Jede_r</a:t>
            </a:r>
            <a:r>
              <a:rPr lang="de-DE" baseline="0" dirty="0" smtClean="0"/>
              <a:t> kriegt </a:t>
            </a:r>
            <a:r>
              <a:rPr lang="de-DE" baseline="0" dirty="0" err="1" smtClean="0"/>
              <a:t>eine_n</a:t>
            </a:r>
            <a:r>
              <a:rPr lang="de-DE" baseline="0" dirty="0" smtClean="0"/>
              <a:t> </a:t>
            </a:r>
            <a:r>
              <a:rPr lang="de-DE" baseline="0" dirty="0" err="1" smtClean="0"/>
              <a:t>Partner_in</a:t>
            </a:r>
            <a:r>
              <a:rPr lang="de-DE" baseline="0" dirty="0" smtClean="0"/>
              <a:t>, wir stellen uns mit mind. 1.5m Abstand und Maske gegenüber auf und dann wird entschieden, wer die Person und wer das Spiegelbild ist - dann darf man sich gegenseitig nachmachen</a:t>
            </a:r>
          </a:p>
          <a:p>
            <a:endParaRPr lang="de-DE" baseline="0" dirty="0" smtClean="0"/>
          </a:p>
          <a:p>
            <a:endParaRPr lang="de-DE" baseline="0" dirty="0" smtClean="0"/>
          </a:p>
          <a:p>
            <a:r>
              <a:rPr lang="de-DE" baseline="0" dirty="0" smtClean="0"/>
              <a:t>ODER</a:t>
            </a:r>
          </a:p>
          <a:p>
            <a:endParaRPr lang="de-DE" baseline="0" dirty="0" smtClean="0"/>
          </a:p>
          <a:p>
            <a:endParaRPr lang="de-DE" baseline="0" dirty="0" smtClean="0"/>
          </a:p>
          <a:p>
            <a:r>
              <a:rPr lang="de-DE" baseline="0" dirty="0" smtClean="0"/>
              <a:t>Scharade: eine </a:t>
            </a:r>
            <a:r>
              <a:rPr lang="de-DE" baseline="0" dirty="0" err="1" smtClean="0"/>
              <a:t>person</a:t>
            </a:r>
            <a:r>
              <a:rPr lang="de-DE" baseline="0" dirty="0" smtClean="0"/>
              <a:t> oder 2er </a:t>
            </a:r>
            <a:r>
              <a:rPr lang="de-DE" baseline="0" dirty="0" err="1" smtClean="0"/>
              <a:t>teams</a:t>
            </a:r>
            <a:r>
              <a:rPr lang="de-DE" baseline="0" dirty="0" smtClean="0"/>
              <a:t>, wem das lieber ist, stellt einen begriff vor und wir müssen raten ^3^</a:t>
            </a:r>
          </a:p>
          <a:p>
            <a:endParaRPr lang="de-DE" baseline="0" dirty="0" smtClean="0"/>
          </a:p>
          <a:p>
            <a:r>
              <a:rPr lang="de-DE" baseline="0" dirty="0" smtClean="0"/>
              <a:t>ODER wir tanzen einfach ne runde … </a:t>
            </a:r>
            <a:r>
              <a:rPr lang="de-DE" baseline="0" dirty="0" err="1" smtClean="0"/>
              <a:t>bissi</a:t>
            </a:r>
            <a:r>
              <a:rPr lang="de-DE" baseline="0" dirty="0" smtClean="0"/>
              <a:t> den </a:t>
            </a:r>
            <a:r>
              <a:rPr lang="de-DE" baseline="0" dirty="0" err="1" smtClean="0"/>
              <a:t>körper</a:t>
            </a:r>
            <a:r>
              <a:rPr lang="de-DE" baseline="0" dirty="0" smtClean="0"/>
              <a:t> ausschütteln und so :D</a:t>
            </a:r>
            <a:endParaRPr lang="de-DE" dirty="0"/>
          </a:p>
        </p:txBody>
      </p:sp>
    </p:spTree>
    <p:extLst>
      <p:ext uri="{BB962C8B-B14F-4D97-AF65-F5344CB8AC3E}">
        <p14:creationId xmlns:p14="http://schemas.microsoft.com/office/powerpoint/2010/main" val="192018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Slack</a:t>
            </a:r>
            <a:r>
              <a:rPr lang="de-DE" dirty="0" smtClean="0"/>
              <a:t> ist ein </a:t>
            </a:r>
            <a:r>
              <a:rPr lang="de-DE" dirty="0" smtClean="0">
                <a:hlinkClick r:id="rId3" tooltip="Webanwendung"/>
              </a:rPr>
              <a:t>webbasierter</a:t>
            </a:r>
            <a:r>
              <a:rPr lang="de-DE" dirty="0" smtClean="0"/>
              <a:t> </a:t>
            </a:r>
            <a:r>
              <a:rPr lang="de-DE" dirty="0" smtClean="0">
                <a:hlinkClick r:id="rId4" tooltip="Instant Messaging"/>
              </a:rPr>
              <a:t>Instant-Messaging</a:t>
            </a:r>
            <a:r>
              <a:rPr lang="de-DE" dirty="0" smtClean="0"/>
              <a:t>-</a:t>
            </a:r>
            <a:r>
              <a:rPr lang="de-DE" dirty="0" smtClean="0">
                <a:hlinkClick r:id="rId5" tooltip="Online-Dienst"/>
              </a:rPr>
              <a:t>Dienst</a:t>
            </a:r>
            <a:r>
              <a:rPr lang="de-DE" dirty="0" smtClean="0"/>
              <a:t> des US-amerikanischen Unternehmens </a:t>
            </a:r>
            <a:r>
              <a:rPr lang="de-DE" dirty="0" smtClean="0">
                <a:hlinkClick r:id="rId6" tooltip="Slack Technologies"/>
              </a:rPr>
              <a:t>Slack Technologies</a:t>
            </a:r>
            <a:r>
              <a:rPr lang="de-DE" dirty="0" smtClean="0"/>
              <a:t> zur Kommunikation innerhalb von Arbeitsgruppen (</a:t>
            </a:r>
            <a:r>
              <a:rPr lang="de-DE" dirty="0" smtClean="0">
                <a:hlinkClick r:id="rId7" tooltip="Groupware"/>
              </a:rPr>
              <a:t>Groupware</a:t>
            </a:r>
            <a:r>
              <a:rPr lang="de-DE" dirty="0" smtClean="0"/>
              <a:t>). Slack Technologies wurde 2009 in </a:t>
            </a:r>
            <a:r>
              <a:rPr lang="de-DE" dirty="0" smtClean="0">
                <a:hlinkClick r:id="rId8" tooltip="Vancouver"/>
              </a:rPr>
              <a:t>Vancouver</a:t>
            </a:r>
            <a:r>
              <a:rPr lang="de-DE" dirty="0" smtClean="0"/>
              <a:t>, </a:t>
            </a:r>
            <a:r>
              <a:rPr lang="de-DE" dirty="0" smtClean="0">
                <a:hlinkClick r:id="rId9" tooltip="Kanada"/>
              </a:rPr>
              <a:t>Kanada</a:t>
            </a:r>
            <a:r>
              <a:rPr lang="de-DE" dirty="0" smtClean="0"/>
              <a:t> gegründet. </a:t>
            </a:r>
          </a:p>
          <a:p>
            <a:endParaRPr lang="de-DE" dirty="0" smtClean="0"/>
          </a:p>
          <a:p>
            <a:r>
              <a:rPr lang="de-DE" dirty="0" smtClean="0"/>
              <a:t>Mit Slack können Nachrichten ausgetauscht werden, und das Chatten mit Einzelpersonen oder in einer Gruppe wird ermöglicht. </a:t>
            </a:r>
          </a:p>
          <a:p>
            <a:endParaRPr lang="de-DE" dirty="0" smtClean="0"/>
          </a:p>
          <a:p>
            <a:r>
              <a:rPr lang="de-DE" dirty="0" smtClean="0"/>
              <a:t>Die gemeinsame Bearbeitung von Dokumenten ist nur möglich, wenn man bei weiteren externen Diensten wie </a:t>
            </a:r>
            <a:r>
              <a:rPr lang="de-DE" dirty="0" smtClean="0">
                <a:hlinkClick r:id="rId10" tooltip="Dropbox"/>
              </a:rPr>
              <a:t>Dropbox</a:t>
            </a:r>
            <a:r>
              <a:rPr lang="de-DE" dirty="0" smtClean="0"/>
              <a:t>, </a:t>
            </a:r>
            <a:r>
              <a:rPr lang="de-DE" dirty="0" smtClean="0">
                <a:hlinkClick r:id="rId11" tooltip="Google Drive"/>
              </a:rPr>
              <a:t>Google Drive</a:t>
            </a:r>
            <a:r>
              <a:rPr lang="de-DE" dirty="0" smtClean="0"/>
              <a:t> oder </a:t>
            </a:r>
            <a:r>
              <a:rPr lang="de-DE" dirty="0" err="1" smtClean="0">
                <a:hlinkClick r:id="rId12" tooltip="GitHub"/>
              </a:rPr>
              <a:t>GitHub</a:t>
            </a:r>
            <a:r>
              <a:rPr lang="de-DE" dirty="0" smtClean="0"/>
              <a:t> ein Konto und eine aktivierte Anmeldung hat. Direkt innerhalb von Slack ist eine gemeinsame Dokumentenbearbeitung (</a:t>
            </a:r>
            <a:r>
              <a:rPr lang="de-DE" dirty="0" smtClean="0">
                <a:hlinkClick r:id="rId13" tooltip="Mobile App"/>
              </a:rPr>
              <a:t>nativ</a:t>
            </a:r>
            <a:r>
              <a:rPr lang="de-DE" dirty="0" smtClean="0"/>
              <a:t>) nicht möglich. </a:t>
            </a:r>
          </a:p>
          <a:p>
            <a:endParaRPr lang="de-DE" dirty="0" smtClean="0"/>
          </a:p>
          <a:p>
            <a:r>
              <a:rPr lang="de-DE" dirty="0" smtClean="0"/>
              <a:t>Die Kernfunktionen sind wie ein Chatprogramm organisiert: Diskussionen werden in offene und geschlossene Kanäle </a:t>
            </a:r>
            <a:r>
              <a:rPr lang="de-DE" i="1" dirty="0" smtClean="0"/>
              <a:t>(Channels)</a:t>
            </a:r>
            <a:r>
              <a:rPr lang="de-DE" dirty="0" smtClean="0"/>
              <a:t> gegliedert oder über private und Gruppennachrichten direkt zwischen den Mitgliedern einer Arbeitsgruppe </a:t>
            </a:r>
            <a:r>
              <a:rPr lang="de-DE" i="1" dirty="0" smtClean="0"/>
              <a:t>(Workspace)</a:t>
            </a:r>
            <a:r>
              <a:rPr lang="de-DE" dirty="0" smtClean="0"/>
              <a:t> geführt. Dies führt zu starken, teilweise unübersichtlichen Verzweigungen im Diskussionsverlauf. </a:t>
            </a:r>
          </a:p>
          <a:p>
            <a:endParaRPr lang="de-DE" dirty="0" smtClean="0"/>
          </a:p>
          <a:p>
            <a:r>
              <a:rPr lang="de-DE" dirty="0" smtClean="0"/>
              <a:t>Slack ist auf die Darstellung von Fließtext optimiert. Es bestehen begrenzte Möglichkeiten für die </a:t>
            </a:r>
            <a:r>
              <a:rPr lang="de-DE" dirty="0" smtClean="0">
                <a:hlinkClick r:id="rId14" tooltip="Schriftauszeichnung"/>
              </a:rPr>
              <a:t>Schriftauszeichnung</a:t>
            </a:r>
            <a:r>
              <a:rPr lang="de-DE" dirty="0" smtClean="0"/>
              <a:t>, diese umfasst Fettdruck, Kursivschrift, Text durchstreichen, Zitate, Inline-Code und </a:t>
            </a:r>
            <a:r>
              <a:rPr lang="de-DE" dirty="0" smtClean="0">
                <a:hlinkClick r:id="rId15" tooltip="Liste"/>
              </a:rPr>
              <a:t>Listen</a:t>
            </a:r>
            <a:endParaRPr lang="de-DE" dirty="0" smtClean="0"/>
          </a:p>
          <a:p>
            <a:endParaRPr lang="de-DE" dirty="0"/>
          </a:p>
        </p:txBody>
      </p:sp>
    </p:spTree>
    <p:extLst>
      <p:ext uri="{BB962C8B-B14F-4D97-AF65-F5344CB8AC3E}">
        <p14:creationId xmlns:p14="http://schemas.microsoft.com/office/powerpoint/2010/main" val="255759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Cryptpad</a:t>
            </a:r>
            <a:r>
              <a:rPr lang="de-DE" dirty="0" smtClean="0"/>
              <a:t> ähnelt einem </a:t>
            </a:r>
            <a:r>
              <a:rPr lang="de-DE" dirty="0" err="1" smtClean="0"/>
              <a:t>Etherpad</a:t>
            </a:r>
            <a:r>
              <a:rPr lang="de-DE" dirty="0" smtClean="0"/>
              <a:t>. Auf der </a:t>
            </a:r>
            <a:r>
              <a:rPr lang="de-DE" dirty="0" err="1" smtClean="0"/>
              <a:t>Cryptpad</a:t>
            </a:r>
            <a:r>
              <a:rPr lang="de-DE" dirty="0" smtClean="0"/>
              <a:t>-Website können in Echtzeit mehrere Personen an demselben Dokument schreiben. Die Dokumente sind verschlüsselt. </a:t>
            </a:r>
          </a:p>
          <a:p>
            <a:endParaRPr lang="de-DE" dirty="0" smtClean="0"/>
          </a:p>
          <a:p>
            <a:r>
              <a:rPr lang="de-DE" dirty="0" smtClean="0"/>
              <a:t>Es können – anders als bei </a:t>
            </a:r>
            <a:r>
              <a:rPr lang="de-DE" dirty="0" err="1" smtClean="0"/>
              <a:t>Etherpad</a:t>
            </a:r>
            <a:r>
              <a:rPr lang="de-DE" dirty="0" smtClean="0"/>
              <a:t> – unterschiedliche Arten von Dokumenten bearbeitet werden, so auch Präsentationen, Programmiercode oder Umfragen.</a:t>
            </a:r>
            <a:endParaRPr lang="de-DE" dirty="0"/>
          </a:p>
        </p:txBody>
      </p:sp>
    </p:spTree>
    <p:extLst>
      <p:ext uri="{BB962C8B-B14F-4D97-AF65-F5344CB8AC3E}">
        <p14:creationId xmlns:p14="http://schemas.microsoft.com/office/powerpoint/2010/main" val="349927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können Sie Umfragen zur Terminfindung oder beliebige Meinungsbilder anlegen. Die eingesetzte freie Software heißt </a:t>
            </a:r>
            <a:r>
              <a:rPr lang="de-DE" dirty="0" err="1" smtClean="0">
                <a:hlinkClick r:id="rId3"/>
              </a:rPr>
              <a:t>Framadate</a:t>
            </a:r>
            <a:r>
              <a:rPr lang="de-DE" dirty="0" smtClean="0"/>
              <a:t>. </a:t>
            </a:r>
          </a:p>
          <a:p>
            <a:endParaRPr lang="de-DE" dirty="0" smtClean="0"/>
          </a:p>
          <a:p>
            <a:r>
              <a:rPr lang="de-DE" dirty="0" smtClean="0"/>
              <a:t>Dieser Server läuft auf eigener Hardware und betreibt keinerlei User-Tracking. Sowohl in </a:t>
            </a:r>
            <a:r>
              <a:rPr lang="de-DE" dirty="0" err="1" smtClean="0"/>
              <a:t>Framadate</a:t>
            </a:r>
            <a:r>
              <a:rPr lang="de-DE" dirty="0" smtClean="0"/>
              <a:t> als auch im Webserver haben wir das </a:t>
            </a:r>
            <a:r>
              <a:rPr lang="de-DE" dirty="0" err="1" smtClean="0"/>
              <a:t>Logging</a:t>
            </a:r>
            <a:r>
              <a:rPr lang="de-DE" dirty="0" smtClean="0"/>
              <a:t> von Zugriffen deaktiviert. </a:t>
            </a:r>
          </a:p>
          <a:p>
            <a:endParaRPr lang="de-DE" dirty="0" smtClean="0"/>
          </a:p>
          <a:p>
            <a:r>
              <a:rPr lang="de-DE" dirty="0" smtClean="0"/>
              <a:t>Es werden also keine IP-Adressen gespeichert, sondern nur das, was Sie selbst in die Formulare eintragen. Statt einer E-Mail-Adresse können Sie gern etwas Beliebiges eingeben, das dann aber unbedingt auf „@invalid“ enden muss. </a:t>
            </a:r>
          </a:p>
          <a:p>
            <a:endParaRPr lang="de-DE" dirty="0" smtClean="0"/>
          </a:p>
          <a:p>
            <a:r>
              <a:rPr lang="de-DE" dirty="0" smtClean="0"/>
              <a:t>In diesem Fall sollten Sie die Administrationsseiten Ihrer Umfragen als Lesezeichen speichern.</a:t>
            </a:r>
            <a:endParaRPr lang="de-DE" dirty="0"/>
          </a:p>
        </p:txBody>
      </p:sp>
    </p:spTree>
    <p:extLst>
      <p:ext uri="{BB962C8B-B14F-4D97-AF65-F5344CB8AC3E}">
        <p14:creationId xmlns:p14="http://schemas.microsoft.com/office/powerpoint/2010/main" val="245438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26031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a:t>
            </a:r>
            <a:r>
              <a:rPr lang="de-DE" dirty="0" err="1" smtClean="0"/>
              <a:t>Conceptboard</a:t>
            </a:r>
            <a:r>
              <a:rPr lang="de-DE" dirty="0" smtClean="0"/>
              <a:t> kannst du Dateien teilen, Feedback sammeln und den Projektverlauf im Blick halten</a:t>
            </a:r>
          </a:p>
          <a:p>
            <a:endParaRPr lang="de-DE" dirty="0" smtClean="0"/>
          </a:p>
          <a:p>
            <a:r>
              <a:rPr lang="de-DE" dirty="0" smtClean="0"/>
              <a:t>Beeindrucke Stakeholder, indem du sie auf deine Boards einlädst, deinen Bildschirm teilst und deine Ideen präsentierst – alles direkt auf </a:t>
            </a:r>
            <a:r>
              <a:rPr lang="de-DE" dirty="0" err="1" smtClean="0"/>
              <a:t>Conceptboard</a:t>
            </a:r>
            <a:r>
              <a:rPr lang="de-DE" dirty="0" smtClean="0"/>
              <a:t>. Verabschiede dich von chaotischen PowerPoint-Folien</a:t>
            </a:r>
          </a:p>
          <a:p>
            <a:endParaRPr lang="de-DE" dirty="0" smtClean="0"/>
          </a:p>
          <a:p>
            <a:r>
              <a:rPr lang="de-DE" dirty="0" smtClean="0"/>
              <a:t>Teile Boards in Projekte ein, lade Teilnehmer ein und behalte alle Aktivitäten im Auge. Mit </a:t>
            </a:r>
            <a:r>
              <a:rPr lang="de-DE" dirty="0" err="1" smtClean="0"/>
              <a:t>Conceptboard</a:t>
            </a:r>
            <a:r>
              <a:rPr lang="de-DE" dirty="0" smtClean="0"/>
              <a:t> kannst du ganz einfach Inhalte teilen, Zugriffsrechte zu Boards verwalten und sehen wer woran arbeitet.</a:t>
            </a:r>
          </a:p>
          <a:p>
            <a:endParaRPr lang="de-DE" dirty="0" smtClean="0"/>
          </a:p>
          <a:p>
            <a:r>
              <a:rPr lang="de-DE" dirty="0" smtClean="0"/>
              <a:t>Unsere Cloud-basierte Plattform ermöglicht den Zugriff auf Boards von überall, speichert Inhalte automatisch und merkt sich deine komplette Board </a:t>
            </a:r>
            <a:r>
              <a:rPr lang="de-DE" dirty="0" err="1" smtClean="0"/>
              <a:t>History</a:t>
            </a:r>
            <a:r>
              <a:rPr lang="de-DE" dirty="0" smtClean="0"/>
              <a:t>. So kannst du problemlos alte Versionen wiederherstellen und dich sorgenfrei auf die wichtigen Dinge konzentrieren.</a:t>
            </a:r>
            <a:endParaRPr lang="de-DE" dirty="0"/>
          </a:p>
        </p:txBody>
      </p:sp>
    </p:spTree>
    <p:extLst>
      <p:ext uri="{BB962C8B-B14F-4D97-AF65-F5344CB8AC3E}">
        <p14:creationId xmlns:p14="http://schemas.microsoft.com/office/powerpoint/2010/main" val="355036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dirty="0" err="1" smtClean="0"/>
              <a:t>Mentimeter</a:t>
            </a:r>
            <a:r>
              <a:rPr lang="de-DE" dirty="0" smtClean="0"/>
              <a:t>-App mit Sitz in Stockholm, Schweden, wurde als Reaktion auf unproduktive Meetings gestartet. </a:t>
            </a:r>
          </a:p>
          <a:p>
            <a:endParaRPr lang="de-DE" dirty="0" smtClean="0"/>
          </a:p>
          <a:p>
            <a:r>
              <a:rPr lang="de-DE" dirty="0" smtClean="0"/>
              <a:t>Die App konzentriert sich auch auf die </a:t>
            </a:r>
            <a:r>
              <a:rPr lang="de-DE" dirty="0" smtClean="0">
                <a:hlinkClick r:id="rId3" tooltip="Online-Zusammenarbeit"/>
              </a:rPr>
              <a:t>Online-Zusammenarbeit</a:t>
            </a:r>
            <a:r>
              <a:rPr lang="de-DE" dirty="0" smtClean="0"/>
              <a:t> für den Bildungssektor, sodass Studenten oder öffentliche Mitglieder Fragen anonym beantworten können. </a:t>
            </a:r>
          </a:p>
          <a:p>
            <a:endParaRPr lang="de-DE" dirty="0" smtClean="0"/>
          </a:p>
          <a:p>
            <a:r>
              <a:rPr lang="de-DE" dirty="0" smtClean="0"/>
              <a:t>Mit der App können Benutzer Wissen und Echtzeit-Feedback auf Mobilgeräten mit Präsentationen, Umfragen oder Brainstorming-Sitzungen in Klassen, Besprechungen, Versammlungen, Konferenzen und anderen Gruppenaktivitäten teilen. </a:t>
            </a:r>
          </a:p>
          <a:p>
            <a:endParaRPr lang="de-DE" dirty="0"/>
          </a:p>
        </p:txBody>
      </p:sp>
    </p:spTree>
    <p:extLst>
      <p:ext uri="{BB962C8B-B14F-4D97-AF65-F5344CB8AC3E}">
        <p14:creationId xmlns:p14="http://schemas.microsoft.com/office/powerpoint/2010/main" val="245400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a7cacd21b_0_2: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a7cacd21b_0_2: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err="1" smtClean="0"/>
              <a:t>Jamboard</a:t>
            </a:r>
            <a:r>
              <a:rPr lang="de-DE" i="1" dirty="0" smtClean="0"/>
              <a:t> war eigentlich ein richtiges Gerät; 55 Zoll Monitor</a:t>
            </a:r>
            <a:r>
              <a:rPr lang="de-DE" i="1" baseline="0" dirty="0" smtClean="0"/>
              <a:t> mit Webcam, bei dem die App als richtiges Whiteboard genutzt werden konnte – hat 6000 Dollar gekostet lol</a:t>
            </a:r>
          </a:p>
          <a:p>
            <a:endParaRPr lang="de-DE" baseline="0" dirty="0" smtClean="0"/>
          </a:p>
          <a:p>
            <a:r>
              <a:rPr lang="de-DE" b="1" dirty="0" smtClean="0"/>
              <a:t>Google </a:t>
            </a:r>
            <a:r>
              <a:rPr lang="de-DE" b="1" dirty="0" err="1" smtClean="0"/>
              <a:t>Jamboard</a:t>
            </a:r>
            <a:r>
              <a:rPr lang="de-DE" dirty="0" smtClean="0"/>
              <a:t> ist ein </a:t>
            </a:r>
            <a:r>
              <a:rPr lang="de-DE" dirty="0" smtClean="0">
                <a:hlinkClick r:id="rId3" tooltip="Interaktives Whiteboard"/>
              </a:rPr>
              <a:t>interaktives Whiteboard</a:t>
            </a:r>
            <a:r>
              <a:rPr lang="de-DE" dirty="0" smtClean="0"/>
              <a:t>, das von </a:t>
            </a:r>
            <a:r>
              <a:rPr lang="de-DE" dirty="0" smtClean="0">
                <a:hlinkClick r:id="rId4" tooltip="Google LLC"/>
              </a:rPr>
              <a:t>Google</a:t>
            </a:r>
            <a:r>
              <a:rPr lang="de-DE" dirty="0" smtClean="0"/>
              <a:t> als Teil der </a:t>
            </a:r>
            <a:r>
              <a:rPr lang="de-DE" dirty="0" smtClean="0">
                <a:hlinkClick r:id="rId5" tooltip="G Suite"/>
              </a:rPr>
              <a:t>G Suite</a:t>
            </a:r>
            <a:r>
              <a:rPr lang="de-DE" dirty="0" smtClean="0"/>
              <a:t> Familie entwickelt wurde. Das Gerät verfügt über ein 55" </a:t>
            </a:r>
            <a:r>
              <a:rPr lang="de-DE" dirty="0" smtClean="0">
                <a:hlinkClick r:id="rId6" tooltip="4K (Bildauflösung)"/>
              </a:rPr>
              <a:t>4K</a:t>
            </a:r>
            <a:r>
              <a:rPr lang="de-DE" dirty="0" smtClean="0"/>
              <a:t> </a:t>
            </a:r>
            <a:r>
              <a:rPr lang="de-DE" dirty="0" smtClean="0">
                <a:hlinkClick r:id="rId7" tooltip="Touchscreen"/>
              </a:rPr>
              <a:t>Touchscreen</a:t>
            </a:r>
            <a:r>
              <a:rPr lang="de-DE" dirty="0" smtClean="0"/>
              <a:t>-Display und ist kompatibel für die Online-Zusammenarbeit durch plattformübergreifende Unterstützung. Das Display kann auch an der Wand montiert oder als Stativ konfiguriert werden. </a:t>
            </a:r>
          </a:p>
          <a:p>
            <a:endParaRPr lang="de-DE" dirty="0" smtClean="0"/>
          </a:p>
          <a:p>
            <a:r>
              <a:rPr lang="de-DE" dirty="0" smtClean="0"/>
              <a:t>Gleichzeitig bezeichnet Google </a:t>
            </a:r>
            <a:r>
              <a:rPr lang="de-DE" dirty="0" err="1" smtClean="0"/>
              <a:t>Jamboard</a:t>
            </a:r>
            <a:r>
              <a:rPr lang="de-DE" dirty="0" smtClean="0"/>
              <a:t> aber auch die Software, auf die man von jedem beliebigen Computer zugreifen kann im Browser. </a:t>
            </a:r>
          </a:p>
          <a:p>
            <a:endParaRPr lang="de-DE" dirty="0" smtClean="0"/>
          </a:p>
          <a:p>
            <a:r>
              <a:rPr lang="de-DE" dirty="0" smtClean="0"/>
              <a:t>Mit der Google Cloud-basierten </a:t>
            </a:r>
            <a:r>
              <a:rPr lang="de-DE" dirty="0" err="1" smtClean="0"/>
              <a:t>Jamboard</a:t>
            </a:r>
            <a:r>
              <a:rPr lang="de-DE" dirty="0" smtClean="0"/>
              <a:t> App sind die Kursteilnehmer noch mehr bei der Sache. Sie haben über ein Tablet oder einen Webbrowser Zugriff auf verschiedene Bearbeitungstools und können mit anderen Teilnehmern und den Kursleitern zusammenarbeiten.</a:t>
            </a:r>
            <a:endParaRPr lang="de-DE" dirty="0"/>
          </a:p>
        </p:txBody>
      </p:sp>
    </p:spTree>
    <p:extLst>
      <p:ext uri="{BB962C8B-B14F-4D97-AF65-F5344CB8AC3E}">
        <p14:creationId xmlns:p14="http://schemas.microsoft.com/office/powerpoint/2010/main" val="327867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5725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a:t>
            </a:r>
            <a:r>
              <a:rPr lang="de-DE" dirty="0" err="1" smtClean="0"/>
              <a:t>Canva</a:t>
            </a:r>
            <a:r>
              <a:rPr lang="de-DE" dirty="0" smtClean="0"/>
              <a:t> kannst du dich quer durch den Design-Garten gestalten: Egal, ob du ein Logo oder eine </a:t>
            </a:r>
            <a:r>
              <a:rPr lang="de-DE" dirty="0" smtClean="0">
                <a:hlinkClick r:id="rId3"/>
              </a:rPr>
              <a:t>Visitenkarte</a:t>
            </a:r>
            <a:r>
              <a:rPr lang="de-DE" dirty="0" smtClean="0"/>
              <a:t> für deine Marke brauchst, ein </a:t>
            </a:r>
            <a:r>
              <a:rPr lang="de-DE" dirty="0" smtClean="0">
                <a:hlinkClick r:id="rId4"/>
              </a:rPr>
              <a:t>Poster</a:t>
            </a:r>
            <a:r>
              <a:rPr lang="de-DE" dirty="0" smtClean="0"/>
              <a:t> oder einen Flyer für die nächste Veranstaltung gestalten willst oder eine persönliche </a:t>
            </a:r>
            <a:r>
              <a:rPr lang="de-DE" dirty="0" smtClean="0">
                <a:hlinkClick r:id="rId5"/>
              </a:rPr>
              <a:t>Geburtstags- oder Weihnachtskarte</a:t>
            </a:r>
            <a:r>
              <a:rPr lang="de-DE" dirty="0" smtClean="0"/>
              <a:t> kreieren möchtest, </a:t>
            </a:r>
            <a:r>
              <a:rPr lang="de-DE" dirty="0" err="1" smtClean="0"/>
              <a:t>Canva</a:t>
            </a:r>
            <a:r>
              <a:rPr lang="de-DE" dirty="0" smtClean="0"/>
              <a:t> hat für so viele Anlässe etwas Passendes. </a:t>
            </a:r>
          </a:p>
          <a:p>
            <a:endParaRPr lang="de-DE" dirty="0" smtClean="0"/>
          </a:p>
          <a:p>
            <a:r>
              <a:rPr lang="de-DE" dirty="0" smtClean="0"/>
              <a:t>Auch für </a:t>
            </a:r>
            <a:r>
              <a:rPr lang="de-DE" dirty="0" err="1" smtClean="0"/>
              <a:t>Social</a:t>
            </a:r>
            <a:r>
              <a:rPr lang="de-DE" dirty="0" smtClean="0"/>
              <a:t> Media Fans, denn dank der App erstellen Nutzer in Deutschland auch gerne Instagram Posts und Stories, sowie Facebook Posts, um die schicken Kreationen sofort teilen zu können.</a:t>
            </a:r>
          </a:p>
          <a:p>
            <a:endParaRPr lang="de-DE" dirty="0" smtClean="0"/>
          </a:p>
          <a:p>
            <a:r>
              <a:rPr lang="de-DE" dirty="0" smtClean="0"/>
              <a:t>In DE wird am häufigsten mit </a:t>
            </a:r>
            <a:r>
              <a:rPr lang="de-DE" dirty="0" err="1" smtClean="0"/>
              <a:t>Insta</a:t>
            </a:r>
            <a:r>
              <a:rPr lang="de-DE" dirty="0" smtClean="0"/>
              <a:t>-Vorlagen, Logo-Vorlagen, Facebook-Vorlagen, Flyer-Vorlagen gearbeitet – generell wird </a:t>
            </a:r>
            <a:r>
              <a:rPr lang="de-DE" dirty="0" err="1" smtClean="0"/>
              <a:t>Canva</a:t>
            </a:r>
            <a:r>
              <a:rPr lang="de-DE" dirty="0" smtClean="0"/>
              <a:t> auch häufig für </a:t>
            </a:r>
            <a:r>
              <a:rPr lang="de-DE" dirty="0" err="1" smtClean="0"/>
              <a:t>Social</a:t>
            </a:r>
            <a:r>
              <a:rPr lang="de-DE" dirty="0" smtClean="0"/>
              <a:t> Media Management eingesetzt, </a:t>
            </a:r>
            <a:r>
              <a:rPr lang="de-DE" dirty="0" err="1" smtClean="0"/>
              <a:t>weils</a:t>
            </a:r>
            <a:r>
              <a:rPr lang="de-DE" dirty="0" smtClean="0"/>
              <a:t> einfach schnell geht und gut ausschaut (FACTS)</a:t>
            </a:r>
            <a:endParaRPr lang="de-DE" dirty="0"/>
          </a:p>
        </p:txBody>
      </p:sp>
    </p:spTree>
    <p:extLst>
      <p:ext uri="{BB962C8B-B14F-4D97-AF65-F5344CB8AC3E}">
        <p14:creationId xmlns:p14="http://schemas.microsoft.com/office/powerpoint/2010/main" val="1010185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a:t>
            </a:r>
            <a:r>
              <a:rPr lang="de-DE" dirty="0" err="1" smtClean="0"/>
              <a:t>Draw.Chat</a:t>
            </a:r>
            <a:r>
              <a:rPr lang="de-DE" dirty="0" smtClean="0"/>
              <a:t> wird eine Möglichkeit zur kostenlosen Erstellung von interaktiven Whiteboards geboten. Das browserbasierte Tool ist durch sein übersichtliches Layout besonders anwenderfreundlich. Hier können auch Medien-Neulinge ganz einfach auf einer freien Fläche (optional mehrere Seiten) zeichnen, schreiben, Bilder und PDFs hochladen. </a:t>
            </a:r>
          </a:p>
          <a:p>
            <a:endParaRPr lang="de-DE" dirty="0" smtClean="0"/>
          </a:p>
          <a:p>
            <a:r>
              <a:rPr lang="de-DE" dirty="0" smtClean="0"/>
              <a:t>Durch eine Auswahl an Gestaltungsmitteln (Formen, Pfeile, Farben u.a.) kann kreativ gearbeitet werden. Die Kommunikation kann parallel per Text-, Audio- oder Videochat erfolgen.</a:t>
            </a:r>
            <a:br>
              <a:rPr lang="de-DE" dirty="0" smtClean="0"/>
            </a:br>
            <a:endParaRPr lang="de-DE" dirty="0" smtClean="0"/>
          </a:p>
          <a:p>
            <a:r>
              <a:rPr lang="de-DE" dirty="0" smtClean="0"/>
              <a:t>Für die Nutzung ist keine Registrierung notwendig, auch die Einladung zur Einsicht oder gemeinsamen Bearbeitung erfolgt per Link.</a:t>
            </a:r>
            <a:br>
              <a:rPr lang="de-DE" dirty="0" smtClean="0"/>
            </a:br>
            <a:endParaRPr lang="de-DE" dirty="0" smtClean="0"/>
          </a:p>
          <a:p>
            <a:r>
              <a:rPr lang="de-DE" dirty="0" err="1" smtClean="0"/>
              <a:t>Draw.Chat</a:t>
            </a:r>
            <a:r>
              <a:rPr lang="de-DE" dirty="0" smtClean="0"/>
              <a:t> ist open </a:t>
            </a:r>
            <a:r>
              <a:rPr lang="de-DE" dirty="0" err="1" smtClean="0"/>
              <a:t>source</a:t>
            </a:r>
            <a:r>
              <a:rPr lang="de-DE" dirty="0" smtClean="0"/>
              <a:t> und an die europäische Datenschutzgrundverordnung gebunden.</a:t>
            </a:r>
            <a:endParaRPr lang="de-DE" dirty="0"/>
          </a:p>
        </p:txBody>
      </p:sp>
    </p:spTree>
    <p:extLst>
      <p:ext uri="{BB962C8B-B14F-4D97-AF65-F5344CB8AC3E}">
        <p14:creationId xmlns:p14="http://schemas.microsoft.com/office/powerpoint/2010/main" val="1971990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Einfach</a:t>
            </a:r>
            <a:r>
              <a:rPr lang="de-DE" baseline="0" dirty="0" smtClean="0"/>
              <a:t> zu nutzen</a:t>
            </a:r>
          </a:p>
          <a:p>
            <a:endParaRPr lang="de-DE" baseline="0" dirty="0" smtClean="0"/>
          </a:p>
          <a:p>
            <a:r>
              <a:rPr lang="de-DE" baseline="0" dirty="0" smtClean="0"/>
              <a:t>Anmeldung ist generell nicht notwendig; </a:t>
            </a:r>
            <a:r>
              <a:rPr lang="de-DE" baseline="0" dirty="0" err="1" smtClean="0"/>
              <a:t>MindMaps</a:t>
            </a:r>
            <a:r>
              <a:rPr lang="de-DE" baseline="0" dirty="0" smtClean="0"/>
              <a:t> können einfach konvertiert und gespeichert werden</a:t>
            </a:r>
            <a:endParaRPr lang="de-DE" dirty="0"/>
          </a:p>
        </p:txBody>
      </p:sp>
    </p:spTree>
    <p:extLst>
      <p:ext uri="{BB962C8B-B14F-4D97-AF65-F5344CB8AC3E}">
        <p14:creationId xmlns:p14="http://schemas.microsoft.com/office/powerpoint/2010/main" val="3376942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825626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Tbh</a:t>
            </a:r>
            <a:r>
              <a:rPr lang="de-DE" dirty="0" smtClean="0"/>
              <a:t>, wer noch mehr Tools sehen möchte, sollte</a:t>
            </a:r>
            <a:r>
              <a:rPr lang="de-DE" baseline="0" dirty="0" smtClean="0"/>
              <a:t> sich die Jugendschutzseite von fjp media anschauen: https://www.servicestelle-jugendschutz.de/2020/03/kollaborative-und-kooperative-online-tools-fuer-die-bildungsarbeit-und-die-vernetzung/</a:t>
            </a:r>
          </a:p>
          <a:p>
            <a:endParaRPr lang="de-DE" baseline="0" dirty="0" smtClean="0"/>
          </a:p>
          <a:p>
            <a:r>
              <a:rPr lang="de-DE" baseline="0" dirty="0" smtClean="0"/>
              <a:t>Also, </a:t>
            </a:r>
            <a:r>
              <a:rPr lang="de-DE" baseline="0" dirty="0" err="1" smtClean="0"/>
              <a:t>stan</a:t>
            </a:r>
            <a:r>
              <a:rPr lang="de-DE" baseline="0" dirty="0" smtClean="0"/>
              <a:t> fjp media, die sind cool :D</a:t>
            </a:r>
            <a:endParaRPr lang="de-DE" dirty="0"/>
          </a:p>
        </p:txBody>
      </p:sp>
    </p:spTree>
    <p:extLst>
      <p:ext uri="{BB962C8B-B14F-4D97-AF65-F5344CB8AC3E}">
        <p14:creationId xmlns:p14="http://schemas.microsoft.com/office/powerpoint/2010/main" val="1985312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00130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81945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72116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100" b="0" i="0" u="none" strike="noStrike" cap="none" dirty="0" smtClean="0">
                <a:solidFill>
                  <a:srgbClr val="000000"/>
                </a:solidFill>
                <a:effectLst/>
                <a:latin typeface="Arial"/>
                <a:ea typeface="Arial"/>
                <a:cs typeface="Arial"/>
                <a:sym typeface="Arial"/>
              </a:rPr>
              <a:t>Vorstellung Hashtag-Methode:</a:t>
            </a:r>
          </a:p>
          <a:p>
            <a:pPr lvl="0"/>
            <a:r>
              <a:rPr lang="de-DE" sz="1100" b="0" i="0" u="none" strike="noStrike" cap="none" dirty="0" smtClean="0">
                <a:solidFill>
                  <a:srgbClr val="000000"/>
                </a:solidFill>
                <a:effectLst/>
                <a:latin typeface="Arial"/>
                <a:ea typeface="Arial"/>
                <a:cs typeface="Arial"/>
                <a:sym typeface="Arial"/>
              </a:rPr>
              <a:t>Erklärung Hashtag: </a:t>
            </a:r>
          </a:p>
          <a:p>
            <a:pPr lvl="1"/>
            <a:r>
              <a:rPr lang="de-DE" sz="1100" b="0" i="0" u="none" strike="noStrike" cap="none" dirty="0" smtClean="0">
                <a:solidFill>
                  <a:srgbClr val="000000"/>
                </a:solidFill>
                <a:effectLst/>
                <a:latin typeface="Arial"/>
                <a:ea typeface="Arial"/>
                <a:cs typeface="Arial"/>
                <a:sym typeface="Arial"/>
              </a:rPr>
              <a:t>Hashtag ist ein Schlagwort (oder –</a:t>
            </a:r>
            <a:r>
              <a:rPr lang="de-DE" sz="1100" b="0" i="0" u="none" strike="noStrike" cap="none" dirty="0" err="1" smtClean="0">
                <a:solidFill>
                  <a:srgbClr val="000000"/>
                </a:solidFill>
                <a:effectLst/>
                <a:latin typeface="Arial"/>
                <a:ea typeface="Arial"/>
                <a:cs typeface="Arial"/>
                <a:sym typeface="Arial"/>
              </a:rPr>
              <a:t>satz</a:t>
            </a:r>
            <a:r>
              <a:rPr lang="de-DE" sz="1100" b="0" i="0" u="none" strike="noStrike" cap="none" dirty="0" smtClean="0">
                <a:solidFill>
                  <a:srgbClr val="000000"/>
                </a:solidFill>
                <a:effectLst/>
                <a:latin typeface="Arial"/>
                <a:ea typeface="Arial"/>
                <a:cs typeface="Arial"/>
                <a:sym typeface="Arial"/>
              </a:rPr>
              <a:t>), das mit einer Raute beginnt.</a:t>
            </a:r>
          </a:p>
          <a:p>
            <a:pPr lvl="1"/>
            <a:r>
              <a:rPr lang="de-DE" sz="1100" b="0" i="0" u="none" strike="noStrike" cap="none" dirty="0" smtClean="0">
                <a:solidFill>
                  <a:srgbClr val="000000"/>
                </a:solidFill>
                <a:effectLst/>
                <a:latin typeface="Arial"/>
                <a:ea typeface="Arial"/>
                <a:cs typeface="Arial"/>
                <a:sym typeface="Arial"/>
              </a:rPr>
              <a:t>Unter Hashtags findet man Beiträge zu entsprechenden Themen wie z.B. #Maskenpflicht oder #</a:t>
            </a:r>
            <a:r>
              <a:rPr lang="de-DE" sz="1100" b="0" i="0" u="none" strike="noStrike" cap="none" dirty="0" err="1" smtClean="0">
                <a:solidFill>
                  <a:srgbClr val="000000"/>
                </a:solidFill>
                <a:effectLst/>
                <a:latin typeface="Arial"/>
                <a:ea typeface="Arial"/>
                <a:cs typeface="Arial"/>
                <a:sym typeface="Arial"/>
              </a:rPr>
              <a:t>TikTok</a:t>
            </a:r>
            <a:endParaRPr lang="de-DE" sz="1100" b="0" i="0" u="none" strike="noStrike" cap="none" dirty="0" smtClean="0">
              <a:solidFill>
                <a:srgbClr val="000000"/>
              </a:solidFill>
              <a:effectLst/>
              <a:latin typeface="Arial"/>
              <a:ea typeface="Arial"/>
              <a:cs typeface="Arial"/>
              <a:sym typeface="Arial"/>
            </a:endParaRPr>
          </a:p>
          <a:p>
            <a:pPr lvl="0"/>
            <a:r>
              <a:rPr lang="de-DE" sz="1100" b="0" i="0" u="none" strike="noStrike" cap="none" dirty="0" smtClean="0">
                <a:solidFill>
                  <a:srgbClr val="000000"/>
                </a:solidFill>
                <a:effectLst/>
                <a:latin typeface="Arial"/>
                <a:ea typeface="Arial"/>
                <a:cs typeface="Arial"/>
                <a:sym typeface="Arial"/>
              </a:rPr>
              <a:t>Beispiel: Meine drei Hashtags sind #Digitalisierung wegen des Projektes, #Musik weil ich bei der Arbeit kontinuierlich Musik höre und #Kreativität weil ich für die Sozialen Netzwerke im Projekt zuständig bin</a:t>
            </a:r>
          </a:p>
          <a:p>
            <a:pPr lvl="0"/>
            <a:r>
              <a:rPr lang="de-DE" sz="1100" b="0" i="0" u="none" strike="noStrike" cap="none" dirty="0" smtClean="0">
                <a:solidFill>
                  <a:srgbClr val="000000"/>
                </a:solidFill>
                <a:effectLst/>
                <a:latin typeface="Arial"/>
                <a:ea typeface="Arial"/>
                <a:cs typeface="Arial"/>
                <a:sym typeface="Arial"/>
              </a:rPr>
              <a:t>Anwesenden dürfen sich gern vorstellen und die Hashtags auch erklären, wenn sie wollen </a:t>
            </a:r>
            <a:r>
              <a:rPr lang="de-DE" sz="1100" b="0" i="0" u="none" strike="noStrike" cap="none" dirty="0" smtClean="0">
                <a:solidFill>
                  <a:srgbClr val="000000"/>
                </a:solidFill>
                <a:effectLst/>
                <a:latin typeface="Arial"/>
                <a:ea typeface="Arial"/>
                <a:cs typeface="Arial"/>
                <a:sym typeface="Wingdings" panose="05000000000000000000" pitchFamily="2" charset="2"/>
              </a:rPr>
              <a:t></a:t>
            </a:r>
            <a:endParaRPr lang="de-DE" sz="1100" b="0" i="0" u="none" strike="noStrike" cap="none" dirty="0" smtClean="0">
              <a:solidFill>
                <a:srgbClr val="000000"/>
              </a:solidFill>
              <a:effectLst/>
              <a:latin typeface="Arial"/>
              <a:ea typeface="Arial"/>
              <a:cs typeface="Arial"/>
              <a:sym typeface="Arial"/>
            </a:endParaRPr>
          </a:p>
          <a:p>
            <a:endParaRPr lang="de-DE" dirty="0"/>
          </a:p>
        </p:txBody>
      </p:sp>
    </p:spTree>
    <p:extLst>
      <p:ext uri="{BB962C8B-B14F-4D97-AF65-F5344CB8AC3E}">
        <p14:creationId xmlns:p14="http://schemas.microsoft.com/office/powerpoint/2010/main" val="219064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Voting</a:t>
            </a:r>
            <a:r>
              <a:rPr lang="de-DE" dirty="0" smtClean="0"/>
              <a:t>: https://www.mentimeter.com/s/0b833c46417bab515ba03102ee14c0b8/0c7a11145f68</a:t>
            </a:r>
            <a:endParaRPr lang="de-DE" dirty="0"/>
          </a:p>
        </p:txBody>
      </p:sp>
    </p:spTree>
    <p:extLst>
      <p:ext uri="{BB962C8B-B14F-4D97-AF65-F5344CB8AC3E}">
        <p14:creationId xmlns:p14="http://schemas.microsoft.com/office/powerpoint/2010/main" val="312393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Schleichwerbung </a:t>
            </a:r>
            <a:r>
              <a:rPr lang="de-DE" dirty="0" err="1" smtClean="0"/>
              <a:t>Conceptboard</a:t>
            </a:r>
            <a:r>
              <a:rPr lang="de-DE" dirty="0" smtClean="0"/>
              <a:t> lol</a:t>
            </a:r>
          </a:p>
          <a:p>
            <a:r>
              <a:rPr lang="de-DE" dirty="0" smtClean="0"/>
              <a:t>Auf</a:t>
            </a:r>
            <a:r>
              <a:rPr lang="de-DE" baseline="0" dirty="0" smtClean="0"/>
              <a:t> jeden Fall: </a:t>
            </a:r>
            <a:endParaRPr lang="de-DE" dirty="0"/>
          </a:p>
        </p:txBody>
      </p:sp>
    </p:spTree>
    <p:extLst>
      <p:ext uri="{BB962C8B-B14F-4D97-AF65-F5344CB8AC3E}">
        <p14:creationId xmlns:p14="http://schemas.microsoft.com/office/powerpoint/2010/main" val="232586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39700" indent="0" algn="ctr">
              <a:buNone/>
            </a:pPr>
            <a:endParaRPr lang="de-DE" sz="1600" b="1" dirty="0" smtClean="0">
              <a:solidFill>
                <a:srgbClr val="049BE4"/>
              </a:solidFill>
              <a:latin typeface="Lato" panose="020B0604020202020204" charset="0"/>
            </a:endParaRPr>
          </a:p>
          <a:p>
            <a:pPr marL="0" indent="0">
              <a:buFont typeface="Wingdings" panose="05000000000000000000" pitchFamily="2" charset="2"/>
              <a:buNone/>
            </a:pPr>
            <a:r>
              <a:rPr lang="de-DE" dirty="0" smtClean="0">
                <a:solidFill>
                  <a:schemeClr val="bg2">
                    <a:lumMod val="50000"/>
                    <a:lumOff val="50000"/>
                  </a:schemeClr>
                </a:solidFill>
                <a:latin typeface="Lato" panose="020B0604020202020204" charset="0"/>
              </a:rPr>
              <a:t>Offline-Werkzeug &amp; Umgebung:</a:t>
            </a:r>
          </a:p>
          <a:p>
            <a:pPr marL="0" indent="0">
              <a:buFont typeface="Wingdings" panose="05000000000000000000" pitchFamily="2" charset="2"/>
              <a:buNone/>
            </a:pPr>
            <a:endParaRPr lang="de-DE" dirty="0" smtClean="0">
              <a:solidFill>
                <a:schemeClr val="bg2">
                  <a:lumMod val="50000"/>
                  <a:lumOff val="50000"/>
                </a:schemeClr>
              </a:solidFill>
              <a:latin typeface="Lato" panose="020B0604020202020204" charset="0"/>
            </a:endParaRPr>
          </a:p>
          <a:p>
            <a:pPr marL="171450" indent="-171450"/>
            <a:r>
              <a:rPr lang="de-DE" dirty="0" smtClean="0">
                <a:solidFill>
                  <a:schemeClr val="bg2">
                    <a:lumMod val="50000"/>
                    <a:lumOff val="50000"/>
                  </a:schemeClr>
                </a:solidFill>
                <a:latin typeface="Lato" panose="020B0604020202020204" charset="0"/>
              </a:rPr>
              <a:t>Wir schauen uns an, was</a:t>
            </a:r>
            <a:r>
              <a:rPr lang="de-DE" baseline="0" dirty="0" smtClean="0">
                <a:solidFill>
                  <a:schemeClr val="bg2">
                    <a:lumMod val="50000"/>
                    <a:lumOff val="50000"/>
                  </a:schemeClr>
                </a:solidFill>
                <a:latin typeface="Lato" panose="020B0604020202020204" charset="0"/>
              </a:rPr>
              <a:t> alles für ein Webinar gebraucht wird und wie die Umgebung aufgebaut sein sollte, damit es einen professionellen Eindruck macht</a:t>
            </a:r>
            <a:endParaRPr lang="de-DE" dirty="0" smtClean="0">
              <a:solidFill>
                <a:schemeClr val="bg2">
                  <a:lumMod val="50000"/>
                  <a:lumOff val="50000"/>
                </a:schemeClr>
              </a:solidFill>
              <a:latin typeface="Lato" panose="020B0604020202020204" charset="0"/>
            </a:endParaRPr>
          </a:p>
          <a:p>
            <a:pPr marL="0" indent="0">
              <a:buFont typeface="Wingdings" panose="05000000000000000000" pitchFamily="2" charset="2"/>
              <a:buNone/>
            </a:pPr>
            <a:endParaRPr lang="de-DE" dirty="0" smtClean="0">
              <a:solidFill>
                <a:schemeClr val="bg2">
                  <a:lumMod val="50000"/>
                  <a:lumOff val="50000"/>
                </a:schemeClr>
              </a:solidFill>
              <a:latin typeface="Lato" panose="020B0604020202020204" charset="0"/>
            </a:endParaRPr>
          </a:p>
          <a:p>
            <a:pPr marL="0" indent="0">
              <a:buFont typeface="Wingdings" panose="05000000000000000000" pitchFamily="2" charset="2"/>
              <a:buNone/>
            </a:pPr>
            <a:r>
              <a:rPr lang="de-DE" dirty="0" smtClean="0">
                <a:solidFill>
                  <a:schemeClr val="bg2">
                    <a:lumMod val="50000"/>
                    <a:lumOff val="50000"/>
                  </a:schemeClr>
                </a:solidFill>
                <a:latin typeface="Lato" panose="020B0604020202020204" charset="0"/>
              </a:rPr>
              <a:t>Online-Werkzeug</a:t>
            </a:r>
          </a:p>
          <a:p>
            <a:pPr marL="0" indent="0">
              <a:buFont typeface="Wingdings" panose="05000000000000000000" pitchFamily="2" charset="2"/>
              <a:buNone/>
            </a:pPr>
            <a:endParaRPr lang="de-DE" dirty="0" smtClean="0">
              <a:solidFill>
                <a:schemeClr val="bg2">
                  <a:lumMod val="50000"/>
                  <a:lumOff val="50000"/>
                </a:schemeClr>
              </a:solidFill>
              <a:latin typeface="Lato" panose="020B0604020202020204" charset="0"/>
            </a:endParaRPr>
          </a:p>
          <a:p>
            <a:pPr marL="171450" indent="-171450"/>
            <a:r>
              <a:rPr lang="de-DE" dirty="0" smtClean="0">
                <a:solidFill>
                  <a:schemeClr val="bg2">
                    <a:lumMod val="50000"/>
                    <a:lumOff val="50000"/>
                  </a:schemeClr>
                </a:solidFill>
                <a:latin typeface="Lato" panose="020B0604020202020204" charset="0"/>
              </a:rPr>
              <a:t>Wir schauen uns an, welche möglichen </a:t>
            </a:r>
            <a:r>
              <a:rPr lang="de-DE" dirty="0" err="1" smtClean="0">
                <a:solidFill>
                  <a:schemeClr val="bg2">
                    <a:lumMod val="50000"/>
                    <a:lumOff val="50000"/>
                  </a:schemeClr>
                </a:solidFill>
                <a:latin typeface="Lato" panose="020B0604020202020204" charset="0"/>
              </a:rPr>
              <a:t>Webinarprogramme</a:t>
            </a:r>
            <a:r>
              <a:rPr lang="de-DE" dirty="0" smtClean="0">
                <a:solidFill>
                  <a:schemeClr val="bg2">
                    <a:lumMod val="50000"/>
                    <a:lumOff val="50000"/>
                  </a:schemeClr>
                </a:solidFill>
                <a:latin typeface="Lato" panose="020B0604020202020204" charset="0"/>
              </a:rPr>
              <a:t> es gibt – wie viel sie kosten, was sie</a:t>
            </a:r>
            <a:r>
              <a:rPr lang="de-DE" baseline="0" dirty="0" smtClean="0">
                <a:solidFill>
                  <a:schemeClr val="bg2">
                    <a:lumMod val="50000"/>
                    <a:lumOff val="50000"/>
                  </a:schemeClr>
                </a:solidFill>
                <a:latin typeface="Lato" panose="020B0604020202020204" charset="0"/>
              </a:rPr>
              <a:t> taugen, wie sicher sie sind, etc.</a:t>
            </a:r>
            <a:endParaRPr lang="de-DE" dirty="0" smtClean="0">
              <a:solidFill>
                <a:schemeClr val="bg2">
                  <a:lumMod val="50000"/>
                  <a:lumOff val="50000"/>
                </a:schemeClr>
              </a:solidFill>
              <a:latin typeface="Lato" panose="020B0604020202020204" charset="0"/>
            </a:endParaRPr>
          </a:p>
          <a:p>
            <a:pPr marL="0" indent="0">
              <a:buFont typeface="Wingdings" panose="05000000000000000000" pitchFamily="2" charset="2"/>
              <a:buNone/>
            </a:pPr>
            <a:endParaRPr lang="de-DE" dirty="0" smtClean="0">
              <a:solidFill>
                <a:schemeClr val="bg2">
                  <a:lumMod val="50000"/>
                  <a:lumOff val="50000"/>
                </a:schemeClr>
              </a:solidFill>
              <a:latin typeface="Lato" panose="020B0604020202020204" charset="0"/>
            </a:endParaRPr>
          </a:p>
          <a:p>
            <a:pPr marL="0" indent="0">
              <a:buFont typeface="Wingdings" panose="05000000000000000000" pitchFamily="2" charset="2"/>
              <a:buNone/>
            </a:pPr>
            <a:r>
              <a:rPr lang="de-DE" dirty="0" smtClean="0">
                <a:solidFill>
                  <a:schemeClr val="bg2">
                    <a:lumMod val="50000"/>
                    <a:lumOff val="50000"/>
                  </a:schemeClr>
                </a:solidFill>
                <a:latin typeface="Lato" panose="020B0604020202020204" charset="0"/>
              </a:rPr>
              <a:t>Inhalte &amp; Teilnehmende</a:t>
            </a:r>
          </a:p>
          <a:p>
            <a:pPr marL="0" indent="0">
              <a:buFont typeface="Wingdings" panose="05000000000000000000" pitchFamily="2" charset="2"/>
              <a:buNone/>
            </a:pPr>
            <a:endParaRPr lang="de-DE" dirty="0" smtClean="0">
              <a:solidFill>
                <a:schemeClr val="bg2">
                  <a:lumMod val="50000"/>
                  <a:lumOff val="50000"/>
                </a:schemeClr>
              </a:solidFill>
              <a:latin typeface="Lato" panose="020B0604020202020204" charset="0"/>
            </a:endParaRPr>
          </a:p>
          <a:p>
            <a:pPr marL="171450" indent="-171450"/>
            <a:r>
              <a:rPr lang="de-DE" dirty="0" smtClean="0">
                <a:solidFill>
                  <a:schemeClr val="bg2">
                    <a:lumMod val="50000"/>
                    <a:lumOff val="50000"/>
                  </a:schemeClr>
                </a:solidFill>
                <a:latin typeface="Lato" panose="020B0604020202020204" charset="0"/>
              </a:rPr>
              <a:t>Wir sprechen an, wie Inhalte verarbeitet werden sollten und wie mit den Teilnehmenden zu interagieren ist bzw. interagiert werden kann</a:t>
            </a:r>
          </a:p>
          <a:p>
            <a:pPr marL="139700" indent="0">
              <a:buNone/>
            </a:pPr>
            <a:endParaRPr lang="de-DE" dirty="0"/>
          </a:p>
        </p:txBody>
      </p:sp>
    </p:spTree>
    <p:extLst>
      <p:ext uri="{BB962C8B-B14F-4D97-AF65-F5344CB8AC3E}">
        <p14:creationId xmlns:p14="http://schemas.microsoft.com/office/powerpoint/2010/main" val="351570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hangingPunct="0">
              <a:lnSpc>
                <a:spcPct val="200000"/>
              </a:lnSpc>
              <a:spcBef>
                <a:spcPts val="600"/>
              </a:spcBef>
              <a:spcAft>
                <a:spcPts val="600"/>
              </a:spcAft>
            </a:pPr>
            <a:r>
              <a:rPr lang="de-DE" sz="1100" b="0" i="0" u="none" strike="noStrike" cap="none" dirty="0" smtClean="0">
                <a:solidFill>
                  <a:srgbClr val="000000"/>
                </a:solidFill>
                <a:effectLst/>
                <a:latin typeface="Arial"/>
                <a:ea typeface="Arial"/>
                <a:cs typeface="Arial"/>
                <a:sym typeface="Arial"/>
              </a:rPr>
              <a:t>Am wichtigsten ist ein Tower-/Stand-Computer</a:t>
            </a:r>
          </a:p>
          <a:p>
            <a:pPr lvl="1" hangingPunct="0">
              <a:lnSpc>
                <a:spcPct val="200000"/>
              </a:lnSpc>
              <a:spcBef>
                <a:spcPts val="600"/>
              </a:spcBef>
              <a:spcAft>
                <a:spcPts val="600"/>
              </a:spcAft>
            </a:pPr>
            <a:r>
              <a:rPr lang="de-DE" sz="1100" b="0" i="0" u="none" strike="noStrike" cap="none" dirty="0" smtClean="0">
                <a:solidFill>
                  <a:srgbClr val="000000"/>
                </a:solidFill>
                <a:effectLst/>
                <a:latin typeface="Arial"/>
                <a:ea typeface="Arial"/>
                <a:cs typeface="Arial"/>
                <a:sym typeface="Arial"/>
              </a:rPr>
              <a:t>Laptops</a:t>
            </a:r>
            <a:r>
              <a:rPr lang="de-DE" sz="1100" b="0" i="0" u="none" strike="noStrike" cap="none" baseline="0" dirty="0" smtClean="0">
                <a:solidFill>
                  <a:srgbClr val="000000"/>
                </a:solidFill>
                <a:effectLst/>
                <a:latin typeface="Arial"/>
                <a:ea typeface="Arial"/>
                <a:cs typeface="Arial"/>
                <a:sym typeface="Arial"/>
              </a:rPr>
              <a:t> können eher nur mit genügend Arbeitsspeicher genutzt werden, damit er nicht mitten im Webinar hängen bleibt oder es mögliche Probleme mit dem Internet gibt</a:t>
            </a:r>
          </a:p>
          <a:p>
            <a:pPr lvl="1" hangingPunct="0">
              <a:lnSpc>
                <a:spcPct val="200000"/>
              </a:lnSpc>
              <a:spcBef>
                <a:spcPts val="600"/>
              </a:spcBef>
              <a:spcAft>
                <a:spcPts val="600"/>
              </a:spcAft>
            </a:pPr>
            <a:endParaRPr lang="de-DE" sz="1100" b="0" i="0" u="none" strike="noStrike" cap="none" baseline="0"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r>
              <a:rPr lang="de-DE" sz="1100" b="0" i="0" u="none" strike="noStrike" cap="none" baseline="0" dirty="0" smtClean="0">
                <a:solidFill>
                  <a:srgbClr val="000000"/>
                </a:solidFill>
                <a:effectLst/>
                <a:latin typeface="Arial"/>
                <a:ea typeface="Arial"/>
                <a:cs typeface="Arial"/>
                <a:sym typeface="Arial"/>
              </a:rPr>
              <a:t>Handys sollten generell nicht für ein Webinar als ORGANISATOR*IN (!!) genutzt werden</a:t>
            </a:r>
          </a:p>
          <a:p>
            <a:pPr lvl="1" hangingPunct="0">
              <a:lnSpc>
                <a:spcPct val="200000"/>
              </a:lnSpc>
              <a:spcBef>
                <a:spcPts val="600"/>
              </a:spcBef>
              <a:spcAft>
                <a:spcPts val="600"/>
              </a:spcAft>
            </a:pPr>
            <a:endParaRPr lang="de-DE" sz="1100" b="0" i="0" u="none" strike="noStrike" cap="none" baseline="0"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r>
              <a:rPr lang="de-DE" sz="1100" b="0" i="0" u="none" strike="noStrike" cap="none" baseline="0" dirty="0" smtClean="0">
                <a:solidFill>
                  <a:srgbClr val="000000"/>
                </a:solidFill>
                <a:effectLst/>
                <a:latin typeface="Arial"/>
                <a:ea typeface="Arial"/>
                <a:cs typeface="Arial"/>
                <a:sym typeface="Arial"/>
              </a:rPr>
              <a:t>Wenn man nur als </a:t>
            </a:r>
            <a:r>
              <a:rPr lang="de-DE" sz="1100" b="0" i="0" u="none" strike="noStrike" cap="none" baseline="0" dirty="0" err="1" smtClean="0">
                <a:solidFill>
                  <a:srgbClr val="000000"/>
                </a:solidFill>
                <a:effectLst/>
                <a:latin typeface="Arial"/>
                <a:ea typeface="Arial"/>
                <a:cs typeface="Arial"/>
                <a:sym typeface="Arial"/>
              </a:rPr>
              <a:t>Teilnehmende_r</a:t>
            </a:r>
            <a:r>
              <a:rPr lang="de-DE" sz="1100" b="0" i="0" u="none" strike="noStrike" cap="none" baseline="0" dirty="0" smtClean="0">
                <a:solidFill>
                  <a:srgbClr val="000000"/>
                </a:solidFill>
                <a:effectLst/>
                <a:latin typeface="Arial"/>
                <a:ea typeface="Arial"/>
                <a:cs typeface="Arial"/>
                <a:sym typeface="Arial"/>
              </a:rPr>
              <a:t> am Webinar teilnimmt, ist ein Laptop vollkommend ausreichend – bei Handys kann es manchmal Probleme mit dem </a:t>
            </a:r>
            <a:r>
              <a:rPr lang="de-DE" sz="1100" b="0" i="0" u="none" strike="noStrike" cap="none" baseline="0" dirty="0" err="1" smtClean="0">
                <a:solidFill>
                  <a:srgbClr val="000000"/>
                </a:solidFill>
                <a:effectLst/>
                <a:latin typeface="Arial"/>
                <a:ea typeface="Arial"/>
                <a:cs typeface="Arial"/>
                <a:sym typeface="Arial"/>
              </a:rPr>
              <a:t>Webinarprogramm</a:t>
            </a:r>
            <a:r>
              <a:rPr lang="de-DE" sz="1100" b="0" i="0" u="none" strike="noStrike" cap="none" baseline="0" dirty="0" smtClean="0">
                <a:solidFill>
                  <a:srgbClr val="000000"/>
                </a:solidFill>
                <a:effectLst/>
                <a:latin typeface="Arial"/>
                <a:ea typeface="Arial"/>
                <a:cs typeface="Arial"/>
                <a:sym typeface="Arial"/>
              </a:rPr>
              <a:t> (z.B. Zoom und die Schreibfunktion) geben, sodass nicht alle Features genutzt werden können</a:t>
            </a:r>
            <a:endParaRPr lang="de-DE" sz="1100" b="0" i="0" u="none" strike="noStrike" cap="none" dirty="0" smtClean="0">
              <a:solidFill>
                <a:srgbClr val="000000"/>
              </a:solidFill>
              <a:effectLst/>
              <a:latin typeface="Arial"/>
              <a:ea typeface="Arial"/>
              <a:cs typeface="Arial"/>
              <a:sym typeface="Arial"/>
            </a:endParaRPr>
          </a:p>
          <a:p>
            <a:pPr lvl="0" hangingPunct="0">
              <a:lnSpc>
                <a:spcPct val="200000"/>
              </a:lnSpc>
              <a:spcBef>
                <a:spcPts val="600"/>
              </a:spcBef>
              <a:spcAft>
                <a:spcPts val="600"/>
              </a:spcAft>
            </a:pPr>
            <a:endParaRPr lang="de-DE" sz="1100" b="0" i="0" u="none" strike="noStrike" cap="none" dirty="0" smtClean="0">
              <a:solidFill>
                <a:srgbClr val="000000"/>
              </a:solidFill>
              <a:effectLst/>
              <a:latin typeface="Arial"/>
              <a:ea typeface="Arial"/>
              <a:cs typeface="Arial"/>
              <a:sym typeface="Arial"/>
            </a:endParaRPr>
          </a:p>
          <a:p>
            <a:pPr lvl="0" hangingPunct="0">
              <a:lnSpc>
                <a:spcPct val="200000"/>
              </a:lnSpc>
              <a:spcBef>
                <a:spcPts val="600"/>
              </a:spcBef>
              <a:spcAft>
                <a:spcPts val="600"/>
              </a:spcAft>
            </a:pPr>
            <a:endParaRPr lang="de-DE" sz="1100" b="0" i="0" u="none" strike="noStrike" cap="none" dirty="0" smtClean="0">
              <a:solidFill>
                <a:srgbClr val="000000"/>
              </a:solidFill>
              <a:effectLst/>
              <a:latin typeface="Arial"/>
              <a:ea typeface="Arial"/>
              <a:cs typeface="Arial"/>
              <a:sym typeface="Arial"/>
            </a:endParaRPr>
          </a:p>
          <a:p>
            <a:pPr lvl="0" hangingPunct="0">
              <a:lnSpc>
                <a:spcPct val="200000"/>
              </a:lnSpc>
              <a:spcBef>
                <a:spcPts val="600"/>
              </a:spcBef>
              <a:spcAft>
                <a:spcPts val="600"/>
              </a:spcAft>
            </a:pPr>
            <a:r>
              <a:rPr lang="de-DE" sz="1100" b="0" i="0" u="none" strike="noStrike" cap="none" dirty="0" smtClean="0">
                <a:solidFill>
                  <a:srgbClr val="000000"/>
                </a:solidFill>
                <a:effectLst/>
                <a:latin typeface="Arial"/>
                <a:ea typeface="Arial"/>
                <a:cs typeface="Arial"/>
                <a:sym typeface="Arial"/>
              </a:rPr>
              <a:t>Lautsprecher und ein Mikrofon sind ebenfalls relevant</a:t>
            </a:r>
          </a:p>
          <a:p>
            <a:pPr lvl="1" hangingPunct="0">
              <a:lnSpc>
                <a:spcPct val="200000"/>
              </a:lnSpc>
              <a:spcBef>
                <a:spcPts val="600"/>
              </a:spcBef>
              <a:spcAft>
                <a:spcPts val="600"/>
              </a:spcAft>
            </a:pPr>
            <a:r>
              <a:rPr lang="de-DE" sz="1100" b="0" i="0" u="none" strike="noStrike" cap="none" dirty="0" smtClean="0">
                <a:solidFill>
                  <a:srgbClr val="000000"/>
                </a:solidFill>
                <a:effectLst/>
                <a:latin typeface="Arial"/>
                <a:ea typeface="Arial"/>
                <a:cs typeface="Arial"/>
                <a:sym typeface="Arial"/>
              </a:rPr>
              <a:t>Sobald man ein Webinar professionell gestalten möchte, sollte man über ein externe Mikrofon nachdenken, damit die Tonqualität nicht leidet.</a:t>
            </a:r>
          </a:p>
          <a:p>
            <a:pPr lvl="1" hangingPunct="0">
              <a:lnSpc>
                <a:spcPct val="200000"/>
              </a:lnSpc>
              <a:spcBef>
                <a:spcPts val="600"/>
              </a:spcBef>
              <a:spcAft>
                <a:spcPts val="600"/>
              </a:spcAft>
            </a:pPr>
            <a:endParaRPr lang="de-DE" sz="1100" b="0" i="0" u="none" strike="noStrike" cap="none"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r>
              <a:rPr lang="de-DE" sz="1100" b="0" i="0" u="none" strike="noStrike" cap="none" dirty="0" smtClean="0">
                <a:solidFill>
                  <a:srgbClr val="000000"/>
                </a:solidFill>
                <a:effectLst/>
                <a:latin typeface="Arial"/>
                <a:ea typeface="Arial"/>
                <a:cs typeface="Arial"/>
                <a:sym typeface="Arial"/>
              </a:rPr>
              <a:t>Dies kann ein Headset sein, ein Ansteckmikrofon oder ein Standmikrofon, das an den PC angeschlossen</a:t>
            </a:r>
            <a:r>
              <a:rPr lang="de-DE" sz="1100" b="0" i="0" u="none" strike="noStrike" cap="none" baseline="0" dirty="0" smtClean="0">
                <a:solidFill>
                  <a:srgbClr val="000000"/>
                </a:solidFill>
                <a:effectLst/>
                <a:latin typeface="Arial"/>
                <a:ea typeface="Arial"/>
                <a:cs typeface="Arial"/>
                <a:sym typeface="Arial"/>
              </a:rPr>
              <a:t> wird</a:t>
            </a:r>
            <a:endParaRPr lang="de-DE" sz="1100" b="0" i="0" u="none" strike="noStrike" cap="none"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endParaRPr lang="de-DE" sz="1100" b="0" i="0" u="none" strike="noStrike" cap="none"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endParaRPr lang="de-DE" sz="1100" b="0" i="0" u="none" strike="noStrike" cap="none" dirty="0" smtClean="0">
              <a:solidFill>
                <a:srgbClr val="000000"/>
              </a:solidFill>
              <a:effectLst/>
              <a:latin typeface="Arial"/>
              <a:ea typeface="Arial"/>
              <a:cs typeface="Arial"/>
              <a:sym typeface="Arial"/>
            </a:endParaRPr>
          </a:p>
          <a:p>
            <a:pPr lvl="0" hangingPunct="0">
              <a:lnSpc>
                <a:spcPct val="200000"/>
              </a:lnSpc>
              <a:spcBef>
                <a:spcPts val="600"/>
              </a:spcBef>
              <a:spcAft>
                <a:spcPts val="600"/>
              </a:spcAft>
            </a:pPr>
            <a:r>
              <a:rPr lang="de-DE" sz="1100" b="0" i="0" u="none" strike="noStrike" cap="none" dirty="0" smtClean="0">
                <a:solidFill>
                  <a:srgbClr val="000000"/>
                </a:solidFill>
                <a:effectLst/>
                <a:latin typeface="Arial"/>
                <a:ea typeface="Arial"/>
                <a:cs typeface="Arial"/>
                <a:sym typeface="Arial"/>
              </a:rPr>
              <a:t>Wichtig</a:t>
            </a:r>
            <a:r>
              <a:rPr lang="de-DE" sz="1100" b="0" i="0" u="none" strike="noStrike" cap="none" baseline="0" dirty="0" smtClean="0">
                <a:solidFill>
                  <a:srgbClr val="000000"/>
                </a:solidFill>
                <a:effectLst/>
                <a:latin typeface="Arial"/>
                <a:ea typeface="Arial"/>
                <a:cs typeface="Arial"/>
                <a:sym typeface="Arial"/>
              </a:rPr>
              <a:t> ist auch zu überlegen, wie wichtig ein Video als Teil eines Webinars ist</a:t>
            </a:r>
          </a:p>
          <a:p>
            <a:pPr lvl="1" hangingPunct="0">
              <a:lnSpc>
                <a:spcPct val="200000"/>
              </a:lnSpc>
              <a:spcBef>
                <a:spcPts val="600"/>
              </a:spcBef>
              <a:spcAft>
                <a:spcPts val="600"/>
              </a:spcAft>
            </a:pPr>
            <a:r>
              <a:rPr lang="de-DE" sz="1100" b="0" i="0" u="none" strike="noStrike" cap="none" baseline="0" dirty="0" smtClean="0">
                <a:solidFill>
                  <a:srgbClr val="000000"/>
                </a:solidFill>
                <a:effectLst/>
                <a:latin typeface="Arial"/>
                <a:ea typeface="Arial"/>
                <a:cs typeface="Arial"/>
                <a:sym typeface="Arial"/>
              </a:rPr>
              <a:t>Generell wird davon abgeraten, wenn man a) sowieso nur mit Power Point Präsentationen arbeitet und b) nur eine in den PC oder Laptop-integrierte Webcam vorhanden ist</a:t>
            </a:r>
          </a:p>
          <a:p>
            <a:pPr lvl="1" hangingPunct="0">
              <a:lnSpc>
                <a:spcPct val="200000"/>
              </a:lnSpc>
              <a:spcBef>
                <a:spcPts val="600"/>
              </a:spcBef>
              <a:spcAft>
                <a:spcPts val="600"/>
              </a:spcAft>
            </a:pPr>
            <a:endParaRPr lang="de-DE" sz="1100" b="0" i="0" u="none" strike="noStrike" cap="none" baseline="0"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r>
              <a:rPr lang="de-DE" sz="1100" b="0" i="0" u="none" strike="noStrike" cap="none" baseline="0" dirty="0" smtClean="0">
                <a:solidFill>
                  <a:srgbClr val="000000"/>
                </a:solidFill>
                <a:effectLst/>
                <a:latin typeface="Arial"/>
                <a:ea typeface="Arial"/>
                <a:cs typeface="Arial"/>
                <a:sym typeface="Arial"/>
              </a:rPr>
              <a:t>Generell muss bei Videos auch der Datenschutz bedachten werden, d.h. die Videos können aufgrund fehlender Einverständniserklärung vielleicht nicht oder nur mit Passwort freigeschaltet werden (zusätzliche Kosten) – außerdem sollte überprüft werden, dass die Videos wenn dann nur auf europäischen Servern hochgeladen werden</a:t>
            </a:r>
          </a:p>
          <a:p>
            <a:pPr lvl="1" hangingPunct="0">
              <a:lnSpc>
                <a:spcPct val="200000"/>
              </a:lnSpc>
              <a:spcBef>
                <a:spcPts val="600"/>
              </a:spcBef>
              <a:spcAft>
                <a:spcPts val="600"/>
              </a:spcAft>
            </a:pPr>
            <a:endParaRPr lang="de-DE" sz="1100" b="0" i="0" u="none" strike="noStrike" cap="none" baseline="0"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r>
              <a:rPr lang="de-DE" sz="1100" b="0" i="0" u="none" strike="noStrike" cap="none" baseline="0" dirty="0" smtClean="0">
                <a:solidFill>
                  <a:srgbClr val="000000"/>
                </a:solidFill>
                <a:effectLst/>
                <a:latin typeface="Arial"/>
                <a:ea typeface="Arial"/>
                <a:cs typeface="Arial"/>
                <a:sym typeface="Arial"/>
              </a:rPr>
              <a:t>Sollte man aber der Meinung sein, ein Bild ist unabdingbar, dann sollte mindestens eine externe, gute Webcam genutzt werden, die entsprechend weit weg steht</a:t>
            </a:r>
          </a:p>
          <a:p>
            <a:pPr lvl="1" hangingPunct="0">
              <a:lnSpc>
                <a:spcPct val="200000"/>
              </a:lnSpc>
              <a:spcBef>
                <a:spcPts val="600"/>
              </a:spcBef>
              <a:spcAft>
                <a:spcPts val="600"/>
              </a:spcAft>
            </a:pPr>
            <a:endParaRPr lang="de-DE" sz="1100" b="0" i="0" u="none" strike="noStrike" cap="none" baseline="0" dirty="0" smtClean="0">
              <a:solidFill>
                <a:srgbClr val="000000"/>
              </a:solidFill>
              <a:effectLst/>
              <a:latin typeface="Arial"/>
              <a:ea typeface="Arial"/>
              <a:cs typeface="Arial"/>
              <a:sym typeface="Arial"/>
            </a:endParaRPr>
          </a:p>
          <a:p>
            <a:pPr lvl="1" hangingPunct="0">
              <a:lnSpc>
                <a:spcPct val="200000"/>
              </a:lnSpc>
              <a:spcBef>
                <a:spcPts val="600"/>
              </a:spcBef>
              <a:spcAft>
                <a:spcPts val="600"/>
              </a:spcAft>
            </a:pPr>
            <a:r>
              <a:rPr lang="de-DE" sz="1100" b="0" i="0" u="none" strike="noStrike" cap="none" baseline="0" dirty="0" smtClean="0">
                <a:solidFill>
                  <a:srgbClr val="000000"/>
                </a:solidFill>
                <a:effectLst/>
                <a:latin typeface="Arial"/>
                <a:ea typeface="Arial"/>
                <a:cs typeface="Arial"/>
                <a:sym typeface="Arial"/>
              </a:rPr>
              <a:t>Das Gesicht sollte dann auch gut ausgeleuchtet sein (d.h. entsprechendes Scheinwerfer-Equipment kaufen), der Hintergrund sollte einfarbig sein, damit er nicht vom Thema ablenkt (d.h. Green/Blue Screen oder eine </a:t>
            </a:r>
            <a:r>
              <a:rPr lang="de-DE" sz="1100" b="0" i="0" u="none" strike="noStrike" cap="none" baseline="0" dirty="0" err="1" smtClean="0">
                <a:solidFill>
                  <a:srgbClr val="000000"/>
                </a:solidFill>
                <a:effectLst/>
                <a:latin typeface="Arial"/>
                <a:ea typeface="Arial"/>
                <a:cs typeface="Arial"/>
                <a:sym typeface="Arial"/>
              </a:rPr>
              <a:t>Posterwand</a:t>
            </a:r>
            <a:r>
              <a:rPr lang="de-DE" sz="1100" b="0" i="0" u="none" strike="noStrike" cap="none" baseline="0" dirty="0" smtClean="0">
                <a:solidFill>
                  <a:srgbClr val="000000"/>
                </a:solidFill>
                <a:effectLst/>
                <a:latin typeface="Arial"/>
                <a:ea typeface="Arial"/>
                <a:cs typeface="Arial"/>
                <a:sym typeface="Arial"/>
              </a:rPr>
              <a:t>) und die Position während des gefilmt-werdens ist wichtig</a:t>
            </a:r>
          </a:p>
          <a:p>
            <a:pPr marL="596900" lvl="1" indent="0" hangingPunct="0">
              <a:lnSpc>
                <a:spcPct val="200000"/>
              </a:lnSpc>
              <a:spcBef>
                <a:spcPts val="600"/>
              </a:spcBef>
              <a:spcAft>
                <a:spcPts val="600"/>
              </a:spcAft>
              <a:buNone/>
            </a:pPr>
            <a:r>
              <a:rPr lang="de-DE" sz="1100" b="1" i="0" u="none" strike="noStrike" cap="none" baseline="0" dirty="0" smtClean="0">
                <a:solidFill>
                  <a:srgbClr val="000000"/>
                </a:solidFill>
                <a:effectLst/>
                <a:latin typeface="Arial"/>
                <a:ea typeface="Arial"/>
                <a:cs typeface="Arial"/>
                <a:sym typeface="Arial"/>
              </a:rPr>
              <a:t>	=&gt; Nächste Folie! Kurz Goldener Schnitt erklären</a:t>
            </a:r>
            <a:endParaRPr lang="de-DE" sz="1100" b="1" i="0" u="none" strike="noStrike" cap="none" dirty="0" smtClean="0">
              <a:solidFill>
                <a:srgbClr val="000000"/>
              </a:solidFill>
              <a:effectLst/>
              <a:latin typeface="Arial"/>
              <a:ea typeface="Arial"/>
              <a:cs typeface="Arial"/>
              <a:sym typeface="Arial"/>
            </a:endParaRPr>
          </a:p>
          <a:p>
            <a:pPr marL="139700" lvl="0" indent="0" hangingPunct="0">
              <a:lnSpc>
                <a:spcPct val="200000"/>
              </a:lnSpc>
              <a:spcBef>
                <a:spcPts val="600"/>
              </a:spcBef>
              <a:spcAft>
                <a:spcPts val="600"/>
              </a:spcAft>
              <a:buNone/>
            </a:pPr>
            <a:endParaRPr lang="de-DE"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1640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hangingPunct="0"/>
            <a:r>
              <a:rPr lang="de-DE" sz="1100" b="0" i="0" u="none" strike="noStrike" cap="none" dirty="0" smtClean="0">
                <a:solidFill>
                  <a:srgbClr val="000000"/>
                </a:solidFill>
                <a:effectLst/>
                <a:latin typeface="Arial"/>
                <a:ea typeface="Arial"/>
                <a:cs typeface="Arial"/>
                <a:sym typeface="Arial"/>
              </a:rPr>
              <a:t>Warum ist die Drittelregel wichtig:</a:t>
            </a:r>
          </a:p>
          <a:p>
            <a:pPr lvl="0" hangingPunct="0"/>
            <a:endParaRPr lang="de-DE" sz="1100" b="0" i="0" u="none" strike="noStrike" cap="none" dirty="0" smtClean="0">
              <a:solidFill>
                <a:srgbClr val="000000"/>
              </a:solidFill>
              <a:effectLst/>
              <a:latin typeface="Arial"/>
              <a:ea typeface="Arial"/>
              <a:cs typeface="Arial"/>
              <a:sym typeface="Arial"/>
            </a:endParaRPr>
          </a:p>
          <a:p>
            <a:pPr lvl="1"/>
            <a:r>
              <a:rPr lang="de-DE" dirty="0" smtClean="0"/>
              <a:t>Die Drittel-Regel nähert sich dem goldenen Schnitt an.</a:t>
            </a:r>
          </a:p>
          <a:p>
            <a:pPr lvl="1"/>
            <a:endParaRPr lang="de-DE" dirty="0" smtClean="0"/>
          </a:p>
          <a:p>
            <a:pPr lvl="1"/>
            <a:r>
              <a:rPr lang="de-DE" dirty="0" smtClean="0"/>
              <a:t>Der Goldene Schnitt ist nichts anderes als eine Aufteilung in einem bestimmten Teilungsverhältnis. Exakt dieses Teilungsverhältnis kommt extrem oft in der Natur vor und wird im Allgemeinen vom Menschen als harmonisch empfunden - wahrscheinlich eben weil es so oft in der Natur vorkommt.</a:t>
            </a:r>
          </a:p>
          <a:p>
            <a:pPr lvl="1"/>
            <a:endParaRPr lang="de-DE" dirty="0" smtClean="0"/>
          </a:p>
          <a:p>
            <a:pPr lvl="1"/>
            <a:r>
              <a:rPr lang="de-DE" dirty="0" smtClean="0"/>
              <a:t>Das Seitenverhältnis der Strecke a zur Strecke b beträgt 61,8% zu 38,2%.</a:t>
            </a:r>
          </a:p>
          <a:p>
            <a:pPr lvl="1"/>
            <a:endParaRPr lang="de-DE" dirty="0" smtClean="0"/>
          </a:p>
          <a:p>
            <a:pPr lvl="0" hangingPunct="0"/>
            <a:endParaRPr lang="de-DE" dirty="0"/>
          </a:p>
        </p:txBody>
      </p:sp>
    </p:spTree>
    <p:extLst>
      <p:ext uri="{BB962C8B-B14F-4D97-AF65-F5344CB8AC3E}">
        <p14:creationId xmlns:p14="http://schemas.microsoft.com/office/powerpoint/2010/main" val="185494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Nachdem das Offline-Setting</a:t>
            </a:r>
            <a:r>
              <a:rPr lang="de-DE" baseline="0" dirty="0" smtClean="0"/>
              <a:t> geklärt ist, ist es wichtig, sich Gedanken um das Online-Tool zu machen</a:t>
            </a:r>
          </a:p>
          <a:p>
            <a:endParaRPr lang="de-DE" baseline="0" dirty="0" smtClean="0"/>
          </a:p>
          <a:p>
            <a:r>
              <a:rPr lang="de-DE" baseline="0" dirty="0" smtClean="0"/>
              <a:t>Die meisten haben bisher vermutlich Zoom oder Skype genutzt, oder?</a:t>
            </a:r>
          </a:p>
          <a:p>
            <a:pPr lvl="1"/>
            <a:r>
              <a:rPr lang="de-DE" baseline="0" dirty="0" smtClean="0"/>
              <a:t>Kennt jemand noch andere </a:t>
            </a:r>
            <a:r>
              <a:rPr lang="de-DE" baseline="0" dirty="0" err="1" smtClean="0"/>
              <a:t>Webinartools</a:t>
            </a:r>
            <a:r>
              <a:rPr lang="de-DE" baseline="0" dirty="0" smtClean="0"/>
              <a:t>?</a:t>
            </a:r>
            <a:endParaRPr lang="de-DE" dirty="0"/>
          </a:p>
        </p:txBody>
      </p:sp>
    </p:spTree>
    <p:extLst>
      <p:ext uri="{BB962C8B-B14F-4D97-AF65-F5344CB8AC3E}">
        <p14:creationId xmlns:p14="http://schemas.microsoft.com/office/powerpoint/2010/main" val="2512122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elfolie">
    <p:spTree>
      <p:nvGrpSpPr>
        <p:cNvPr id="1" name="Shape 9"/>
        <p:cNvGrpSpPr/>
        <p:nvPr/>
      </p:nvGrpSpPr>
      <p:grpSpPr>
        <a:xfrm>
          <a:off x="0" y="0"/>
          <a:ext cx="0" cy="0"/>
          <a:chOff x="0" y="0"/>
          <a:chExt cx="0" cy="0"/>
        </a:xfrm>
      </p:grpSpPr>
      <p:pic>
        <p:nvPicPr>
          <p:cNvPr id="17" name="Google Shape;74;p13">
            <a:extLst>
              <a:ext uri="{FF2B5EF4-FFF2-40B4-BE49-F238E27FC236}">
                <a16:creationId xmlns:a16="http://schemas.microsoft.com/office/drawing/2014/main" id="{19965270-9ACB-43BE-A6AD-C112FFD15652}"/>
              </a:ext>
            </a:extLst>
          </p:cNvPr>
          <p:cNvPicPr preferRelativeResize="0"/>
          <p:nvPr userDrawn="1"/>
        </p:nvPicPr>
        <p:blipFill>
          <a:blip r:embed="rId2">
            <a:alphaModFix/>
          </a:blip>
          <a:stretch>
            <a:fillRect/>
          </a:stretch>
        </p:blipFill>
        <p:spPr>
          <a:xfrm>
            <a:off x="2855255" y="1357343"/>
            <a:ext cx="3433490" cy="1916175"/>
          </a:xfrm>
          <a:prstGeom prst="rect">
            <a:avLst/>
          </a:prstGeom>
          <a:noFill/>
          <a:ln>
            <a:noFill/>
          </a:ln>
        </p:spPr>
      </p:pic>
      <p:sp>
        <p:nvSpPr>
          <p:cNvPr id="19" name="Google Shape;73;p13">
            <a:extLst>
              <a:ext uri="{FF2B5EF4-FFF2-40B4-BE49-F238E27FC236}">
                <a16:creationId xmlns:a16="http://schemas.microsoft.com/office/drawing/2014/main" id="{2E68E781-CBED-4728-ACA5-5590F26DF407}"/>
              </a:ext>
            </a:extLst>
          </p:cNvPr>
          <p:cNvSpPr txBox="1">
            <a:spLocks noGrp="1"/>
          </p:cNvSpPr>
          <p:nvPr>
            <p:ph type="subTitle" idx="4294967295"/>
          </p:nvPr>
        </p:nvSpPr>
        <p:spPr>
          <a:xfrm>
            <a:off x="2136775" y="3471286"/>
            <a:ext cx="4870450" cy="7413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solidFill>
                  <a:schemeClr val="bg1">
                    <a:lumMod val="50000"/>
                  </a:schemeClr>
                </a:solidFill>
              </a:rPr>
              <a:t>Lea Schubert &amp; Luca Camastro </a:t>
            </a:r>
          </a:p>
          <a:p>
            <a:pPr marL="0" lvl="0" indent="0" algn="ctr" rtl="0">
              <a:spcBef>
                <a:spcPts val="0"/>
              </a:spcBef>
              <a:spcAft>
                <a:spcPts val="0"/>
              </a:spcAft>
              <a:buNone/>
            </a:pPr>
            <a:r>
              <a:rPr lang="de" sz="1200" dirty="0">
                <a:solidFill>
                  <a:schemeClr val="bg1">
                    <a:lumMod val="50000"/>
                  </a:schemeClr>
                </a:solidFill>
              </a:rPr>
              <a:t>(Rückenwind e.V. Schönebeck)</a:t>
            </a:r>
            <a:endParaRPr sz="1200" b="1"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userDrawn="1">
  <p:cSld name="BIG_NUMBER">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Uebersicht">
    <p:spTree>
      <p:nvGrpSpPr>
        <p:cNvPr id="1" name="Shape 21"/>
        <p:cNvGrpSpPr/>
        <p:nvPr/>
      </p:nvGrpSpPr>
      <p:grpSpPr>
        <a:xfrm>
          <a:off x="0" y="0"/>
          <a:ext cx="0" cy="0"/>
          <a:chOff x="0" y="0"/>
          <a:chExt cx="0" cy="0"/>
        </a:xfrm>
      </p:grpSpPr>
      <p:sp>
        <p:nvSpPr>
          <p:cNvPr id="10" name="Titelplatzhalter 3">
            <a:extLst>
              <a:ext uri="{FF2B5EF4-FFF2-40B4-BE49-F238E27FC236}">
                <a16:creationId xmlns:a16="http://schemas.microsoft.com/office/drawing/2014/main" id="{F270E498-367C-4C0B-B2A0-F51D8BF8B25C}"/>
              </a:ext>
            </a:extLst>
          </p:cNvPr>
          <p:cNvSpPr>
            <a:spLocks noGrp="1"/>
          </p:cNvSpPr>
          <p:nvPr>
            <p:ph type="title"/>
          </p:nvPr>
        </p:nvSpPr>
        <p:spPr>
          <a:xfrm>
            <a:off x="3302722" y="553059"/>
            <a:ext cx="5127914" cy="681326"/>
          </a:xfrm>
          <a:prstGeom prst="rect">
            <a:avLst/>
          </a:prstGeom>
        </p:spPr>
        <p:txBody>
          <a:bodyPr vert="horz" lIns="91440" tIns="45720" rIns="91440" bIns="45720" rtlCol="0" anchor="ctr">
            <a:normAutofit/>
          </a:bodyPr>
          <a:lstStyle>
            <a:lvl1pPr>
              <a:defRPr sz="2800"/>
            </a:lvl1pPr>
          </a:lstStyle>
          <a:p>
            <a:r>
              <a:rPr lang="de-DE" dirty="0"/>
              <a:t>Mastertitelformat bearbeiten</a:t>
            </a:r>
          </a:p>
        </p:txBody>
      </p:sp>
      <p:sp>
        <p:nvSpPr>
          <p:cNvPr id="11" name="Textplatzhalter 3">
            <a:extLst>
              <a:ext uri="{FF2B5EF4-FFF2-40B4-BE49-F238E27FC236}">
                <a16:creationId xmlns:a16="http://schemas.microsoft.com/office/drawing/2014/main" id="{56DD437B-A89A-46DD-A3D8-10CA943F7F9D}"/>
              </a:ext>
            </a:extLst>
          </p:cNvPr>
          <p:cNvSpPr>
            <a:spLocks noGrp="1"/>
          </p:cNvSpPr>
          <p:nvPr>
            <p:ph type="body" sz="quarter" idx="10"/>
          </p:nvPr>
        </p:nvSpPr>
        <p:spPr>
          <a:xfrm>
            <a:off x="1091045" y="1420379"/>
            <a:ext cx="6961909" cy="2708275"/>
          </a:xfrm>
          <a:prstGeom prst="rect">
            <a:avLst/>
          </a:prstGeom>
        </p:spPr>
        <p:txBody>
          <a:bodyPr/>
          <a:lstStyle>
            <a:lvl1pPr algn="ctr">
              <a:defRPr lang="de-DE" sz="2400" dirty="0" smtClean="0">
                <a:solidFill>
                  <a:schemeClr val="bg2">
                    <a:lumMod val="50000"/>
                    <a:lumOff val="50000"/>
                  </a:schemeClr>
                </a:solidFill>
              </a:defRPr>
            </a:lvl1pPr>
            <a:lvl2pPr algn="ctr">
              <a:defRPr lang="de-DE" sz="2400" dirty="0" smtClean="0">
                <a:solidFill>
                  <a:schemeClr val="bg2">
                    <a:lumMod val="50000"/>
                    <a:lumOff val="50000"/>
                  </a:schemeClr>
                </a:solidFill>
              </a:defRPr>
            </a:lvl2pPr>
            <a:lvl3pPr algn="ctr">
              <a:defRPr lang="de-DE" sz="2400" dirty="0" smtClean="0">
                <a:solidFill>
                  <a:schemeClr val="bg2">
                    <a:lumMod val="50000"/>
                    <a:lumOff val="50000"/>
                  </a:schemeClr>
                </a:solidFill>
              </a:defRPr>
            </a:lvl3pPr>
            <a:lvl4pPr algn="ctr">
              <a:defRPr lang="de-DE" sz="2400" dirty="0" smtClean="0">
                <a:solidFill>
                  <a:schemeClr val="bg2">
                    <a:lumMod val="50000"/>
                    <a:lumOff val="50000"/>
                  </a:schemeClr>
                </a:solidFill>
              </a:defRPr>
            </a:lvl4pPr>
            <a:lvl5pPr algn="ctr">
              <a:defRPr lang="de-DE" sz="2400" dirty="0" smtClean="0">
                <a:solidFill>
                  <a:schemeClr val="bg2">
                    <a:lumMod val="50000"/>
                    <a:lumOff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userDrawn="1">
  <p:cSld name="Text-SLide">
    <p:spTree>
      <p:nvGrpSpPr>
        <p:cNvPr id="1" name="Shape 16"/>
        <p:cNvGrpSpPr/>
        <p:nvPr/>
      </p:nvGrpSpPr>
      <p:grpSpPr>
        <a:xfrm>
          <a:off x="0" y="0"/>
          <a:ext cx="0" cy="0"/>
          <a:chOff x="0" y="0"/>
          <a:chExt cx="0" cy="0"/>
        </a:xfrm>
      </p:grpSpPr>
      <p:sp>
        <p:nvSpPr>
          <p:cNvPr id="7" name="Titelplatzhalter 3">
            <a:extLst>
              <a:ext uri="{FF2B5EF4-FFF2-40B4-BE49-F238E27FC236}">
                <a16:creationId xmlns:a16="http://schemas.microsoft.com/office/drawing/2014/main" id="{29548B1C-6E44-417B-9C40-37CE47311C2A}"/>
              </a:ext>
            </a:extLst>
          </p:cNvPr>
          <p:cNvSpPr>
            <a:spLocks noGrp="1"/>
          </p:cNvSpPr>
          <p:nvPr>
            <p:ph type="title"/>
          </p:nvPr>
        </p:nvSpPr>
        <p:spPr>
          <a:xfrm>
            <a:off x="3302722" y="553059"/>
            <a:ext cx="5127914" cy="681326"/>
          </a:xfrm>
          <a:prstGeom prst="rect">
            <a:avLst/>
          </a:prstGeom>
        </p:spPr>
        <p:txBody>
          <a:bodyPr vert="horz" lIns="91440" tIns="45720" rIns="91440" bIns="45720" rtlCol="0" anchor="ctr">
            <a:normAutofit/>
          </a:bodyPr>
          <a:lstStyle>
            <a:lvl1pPr>
              <a:defRPr sz="2800"/>
            </a:lvl1pPr>
          </a:lstStyle>
          <a:p>
            <a:r>
              <a:rPr lang="de-DE" dirty="0"/>
              <a:t>Mastertitelformat bearbeiten</a:t>
            </a:r>
          </a:p>
        </p:txBody>
      </p:sp>
      <p:sp>
        <p:nvSpPr>
          <p:cNvPr id="4" name="Textplatzhalter 3">
            <a:extLst>
              <a:ext uri="{FF2B5EF4-FFF2-40B4-BE49-F238E27FC236}">
                <a16:creationId xmlns:a16="http://schemas.microsoft.com/office/drawing/2014/main" id="{8473FEFC-9DEA-41F5-B4EE-23C51488279E}"/>
              </a:ext>
            </a:extLst>
          </p:cNvPr>
          <p:cNvSpPr>
            <a:spLocks noGrp="1"/>
          </p:cNvSpPr>
          <p:nvPr>
            <p:ph type="body" sz="quarter" idx="10"/>
          </p:nvPr>
        </p:nvSpPr>
        <p:spPr>
          <a:xfrm>
            <a:off x="1091045" y="1420379"/>
            <a:ext cx="6961909" cy="2708275"/>
          </a:xfrm>
          <a:prstGeom prst="rect">
            <a:avLst/>
          </a:prstGeom>
        </p:spPr>
        <p:txBody>
          <a:bodyPr/>
          <a:lstStyle>
            <a:lvl1pPr>
              <a:defRPr sz="1600">
                <a:solidFill>
                  <a:schemeClr val="bg2">
                    <a:lumMod val="65000"/>
                    <a:lumOff val="35000"/>
                  </a:schemeClr>
                </a:solidFill>
                <a:latin typeface="Lato" panose="020B0604020202020204" charset="0"/>
              </a:defRPr>
            </a:lvl1pPr>
            <a:lvl2pPr>
              <a:defRPr sz="1600">
                <a:solidFill>
                  <a:schemeClr val="bg2">
                    <a:lumMod val="65000"/>
                    <a:lumOff val="35000"/>
                  </a:schemeClr>
                </a:solidFill>
                <a:latin typeface="Lato" panose="020B0604020202020204" charset="0"/>
              </a:defRPr>
            </a:lvl2pPr>
            <a:lvl3pPr>
              <a:defRPr sz="1600">
                <a:solidFill>
                  <a:schemeClr val="bg2">
                    <a:lumMod val="65000"/>
                    <a:lumOff val="35000"/>
                  </a:schemeClr>
                </a:solidFill>
                <a:latin typeface="Lato" panose="020B0604020202020204" charset="0"/>
              </a:defRPr>
            </a:lvl3pPr>
            <a:lvl4pPr>
              <a:defRPr sz="1600">
                <a:solidFill>
                  <a:schemeClr val="bg2">
                    <a:lumMod val="65000"/>
                    <a:lumOff val="35000"/>
                  </a:schemeClr>
                </a:solidFill>
                <a:latin typeface="Lato" panose="020B0604020202020204" charset="0"/>
              </a:defRPr>
            </a:lvl4pPr>
            <a:lvl5pPr>
              <a:defRPr sz="1600">
                <a:solidFill>
                  <a:schemeClr val="bg2">
                    <a:lumMod val="65000"/>
                    <a:lumOff val="35000"/>
                  </a:schemeClr>
                </a:solidFill>
                <a:latin typeface="Lato" panose="020B060402020202020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Google Shape;81;p14">
            <a:extLst>
              <a:ext uri="{FF2B5EF4-FFF2-40B4-BE49-F238E27FC236}">
                <a16:creationId xmlns:a16="http://schemas.microsoft.com/office/drawing/2014/main" id="{CF6279B1-1033-4146-A602-F3C19AD2F61D}"/>
              </a:ext>
            </a:extLst>
          </p:cNvPr>
          <p:cNvPicPr preferRelativeResize="0"/>
          <p:nvPr userDrawn="1"/>
        </p:nvPicPr>
        <p:blipFill>
          <a:blip r:embed="rId2">
            <a:alphaModFix/>
          </a:blip>
          <a:stretch>
            <a:fillRect/>
          </a:stretch>
        </p:blipFill>
        <p:spPr>
          <a:xfrm>
            <a:off x="574990" y="4174243"/>
            <a:ext cx="692701" cy="3865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5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gradFill flip="none" rotWithShape="1">
          <a:gsLst>
            <a:gs pos="0">
              <a:schemeClr val="bg2">
                <a:lumMod val="66000"/>
                <a:lumOff val="34000"/>
              </a:schemeClr>
            </a:gs>
            <a:gs pos="100000">
              <a:schemeClr val="bg1">
                <a:lumMod val="50000"/>
              </a:schemeClr>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12" name="Rechteck 11">
            <a:extLst>
              <a:ext uri="{FF2B5EF4-FFF2-40B4-BE49-F238E27FC236}">
                <a16:creationId xmlns:a16="http://schemas.microsoft.com/office/drawing/2014/main" id="{FE3418B9-8D35-4DBE-B0DA-C9A17EB6FCA1}"/>
              </a:ext>
            </a:extLst>
          </p:cNvPr>
          <p:cNvSpPr/>
          <p:nvPr userDrawn="1"/>
        </p:nvSpPr>
        <p:spPr>
          <a:xfrm>
            <a:off x="347056" y="343601"/>
            <a:ext cx="8406245" cy="4457362"/>
          </a:xfrm>
          <a:prstGeom prst="rect">
            <a:avLst/>
          </a:prstGeom>
          <a:gradFill flip="none" rotWithShape="1">
            <a:gsLst>
              <a:gs pos="0">
                <a:schemeClr val="bg1">
                  <a:lumMod val="95000"/>
                </a:schemeClr>
              </a:gs>
              <a:gs pos="100000">
                <a:schemeClr val="bg1"/>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effectLst>
                <a:outerShdw blurRad="50800" dist="38100" algn="l" rotWithShape="0">
                  <a:prstClr val="black">
                    <a:alpha val="40000"/>
                  </a:prstClr>
                </a:outerShdw>
              </a:effectLst>
            </a:endParaRPr>
          </a:p>
        </p:txBody>
      </p:sp>
      <p:sp>
        <p:nvSpPr>
          <p:cNvPr id="10" name="Google Shape;15;p2">
            <a:extLst>
              <a:ext uri="{FF2B5EF4-FFF2-40B4-BE49-F238E27FC236}">
                <a16:creationId xmlns:a16="http://schemas.microsoft.com/office/drawing/2014/main" id="{324B555F-08F9-4347-8104-22E1D02DE4EC}"/>
              </a:ext>
            </a:extLst>
          </p:cNvPr>
          <p:cNvSpPr txBox="1">
            <a:spLocks/>
          </p:cNvSpPr>
          <p:nvPr userDrawn="1"/>
        </p:nvSpPr>
        <p:spPr>
          <a:xfrm>
            <a:off x="8662464" y="5143500"/>
            <a:ext cx="548700" cy="393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0" i="0" u="none" strike="noStrike" cap="none">
                <a:solidFill>
                  <a:srgbClr val="049BE4"/>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chemeClr val="lt1"/>
                </a:solidFill>
                <a:latin typeface="Arial"/>
                <a:ea typeface="Arial"/>
                <a:cs typeface="Arial"/>
                <a:sym typeface="Arial"/>
              </a:defRPr>
            </a:lvl9pPr>
          </a:lstStyle>
          <a:p>
            <a:fld id="{00000000-1234-1234-1234-123412341234}" type="slidenum">
              <a:rPr lang="de-DE" smtClean="0"/>
              <a:pPr/>
              <a:t>‹Nr.›</a:t>
            </a:fld>
            <a:endParaRPr lang="de-DE" dirty="0"/>
          </a:p>
        </p:txBody>
      </p:sp>
      <p:cxnSp>
        <p:nvCxnSpPr>
          <p:cNvPr id="9" name="Google Shape;11;p2">
            <a:extLst>
              <a:ext uri="{FF2B5EF4-FFF2-40B4-BE49-F238E27FC236}">
                <a16:creationId xmlns:a16="http://schemas.microsoft.com/office/drawing/2014/main" id="{729F61FF-34D8-4750-BD8F-D928D02BE4B0}"/>
              </a:ext>
            </a:extLst>
          </p:cNvPr>
          <p:cNvCxnSpPr>
            <a:cxnSpLocks/>
          </p:cNvCxnSpPr>
          <p:nvPr userDrawn="1"/>
        </p:nvCxnSpPr>
        <p:spPr>
          <a:xfrm>
            <a:off x="1525385" y="4381396"/>
            <a:ext cx="6871855" cy="0"/>
          </a:xfrm>
          <a:prstGeom prst="straightConnector1">
            <a:avLst/>
          </a:prstGeom>
          <a:noFill/>
          <a:ln w="25400" cap="flat" cmpd="sng">
            <a:solidFill>
              <a:srgbClr val="049BE4"/>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2400" b="1" i="0" u="none" strike="noStrike" cap="none">
          <a:solidFill>
            <a:schemeClr val="bg2">
              <a:lumMod val="50000"/>
              <a:lumOff val="50000"/>
            </a:schemeClr>
          </a:solidFill>
          <a:latin typeface="Lato" panose="020B0604020202020204" charset="0"/>
          <a:ea typeface="Lato"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pp.conceptboard.com/board/7kng-deph-haoe-sfid-1ya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redgo.tv/drittelrege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100000">
              <a:schemeClr val="bg1">
                <a:lumMod val="50000"/>
              </a:schemeClr>
            </a:gs>
          </a:gsLst>
          <a:path path="circle">
            <a:fillToRect l="100000" t="100000"/>
          </a:path>
        </a:gradFill>
        <a:effectLst/>
      </p:bgPr>
    </p:bg>
    <p:spTree>
      <p:nvGrpSpPr>
        <p:cNvPr id="1" name="Shape 71"/>
        <p:cNvGrpSpPr/>
        <p:nvPr/>
      </p:nvGrpSpPr>
      <p:grpSpPr>
        <a:xfrm>
          <a:off x="0" y="0"/>
          <a:ext cx="0" cy="0"/>
          <a:chOff x="0" y="0"/>
          <a:chExt cx="0" cy="0"/>
        </a:xfrm>
      </p:grpSpPr>
      <p:sp>
        <p:nvSpPr>
          <p:cNvPr id="3" name="Titel 2"/>
          <p:cNvSpPr>
            <a:spLocks noGrp="1"/>
          </p:cNvSpPr>
          <p:nvPr>
            <p:ph type="title"/>
          </p:nvPr>
        </p:nvSpPr>
        <p:spPr>
          <a:xfrm>
            <a:off x="1580945" y="1906730"/>
            <a:ext cx="5982107" cy="755788"/>
          </a:xfrm>
        </p:spPr>
        <p:txBody>
          <a:bodyPr>
            <a:normAutofit/>
          </a:bodyPr>
          <a:lstStyle/>
          <a:p>
            <a:r>
              <a:rPr lang="de-DE" dirty="0" smtClean="0"/>
              <a:t>Online-Tools &amp; </a:t>
            </a:r>
            <a:r>
              <a:rPr lang="de-DE" dirty="0" err="1" smtClean="0"/>
              <a:t>Webinargestaltung</a:t>
            </a:r>
            <a:endParaRPr lang="de-DE" dirty="0"/>
          </a:p>
        </p:txBody>
      </p:sp>
      <p:sp>
        <p:nvSpPr>
          <p:cNvPr id="73" name="Google Shape;73;p13"/>
          <p:cNvSpPr txBox="1">
            <a:spLocks noGrp="1"/>
          </p:cNvSpPr>
          <p:nvPr>
            <p:ph type="body" sz="quarter" idx="10"/>
          </p:nvPr>
        </p:nvSpPr>
        <p:spPr>
          <a:xfrm>
            <a:off x="1091043" y="1393485"/>
            <a:ext cx="6961909" cy="27082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solidFill>
                  <a:schemeClr val="bg1">
                    <a:lumMod val="50000"/>
                  </a:schemeClr>
                </a:solidFill>
              </a:rPr>
              <a:t>Lea </a:t>
            </a:r>
            <a:r>
              <a:rPr lang="de" dirty="0" smtClean="0">
                <a:solidFill>
                  <a:schemeClr val="bg1">
                    <a:lumMod val="50000"/>
                  </a:schemeClr>
                </a:solidFill>
              </a:rPr>
              <a:t>Schubert &amp; Luca Camastro, Team um „PILOT.digi“</a:t>
            </a:r>
            <a:endParaRPr lang="de" dirty="0">
              <a:solidFill>
                <a:schemeClr val="bg1">
                  <a:lumMod val="50000"/>
                </a:schemeClr>
              </a:solidFill>
            </a:endParaRPr>
          </a:p>
          <a:p>
            <a:pPr marL="0" lvl="0" indent="0" algn="ctr" rtl="0">
              <a:spcBef>
                <a:spcPts val="0"/>
              </a:spcBef>
              <a:spcAft>
                <a:spcPts val="0"/>
              </a:spcAft>
              <a:buNone/>
            </a:pPr>
            <a:r>
              <a:rPr lang="de" sz="1200" dirty="0">
                <a:solidFill>
                  <a:schemeClr val="bg1">
                    <a:lumMod val="50000"/>
                  </a:schemeClr>
                </a:solidFill>
              </a:rPr>
              <a:t>(Rückenwind e.V. Schönebeck)</a:t>
            </a:r>
            <a:endParaRPr sz="1200" b="1" dirty="0">
              <a:solidFill>
                <a:schemeClr val="bg1">
                  <a:lumMod val="50000"/>
                </a:schemeClr>
              </a:solidFill>
            </a:endParaRPr>
          </a:p>
        </p:txBody>
      </p:sp>
    </p:spTree>
    <p:extLst>
      <p:ext uri="{BB962C8B-B14F-4D97-AF65-F5344CB8AC3E}">
        <p14:creationId xmlns:p14="http://schemas.microsoft.com/office/powerpoint/2010/main" val="3889379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220914949"/>
              </p:ext>
            </p:extLst>
          </p:nvPr>
        </p:nvGraphicFramePr>
        <p:xfrm>
          <a:off x="1591054" y="787790"/>
          <a:ext cx="6666680" cy="3478941"/>
        </p:xfrm>
        <a:graphic>
          <a:graphicData uri="http://schemas.openxmlformats.org/drawingml/2006/table">
            <a:tbl>
              <a:tblPr firstRow="1" bandRow="1">
                <a:tableStyleId>{5C22544A-7EE6-4342-B048-85BDC9FD1C3A}</a:tableStyleId>
              </a:tblPr>
              <a:tblGrid>
                <a:gridCol w="1159468">
                  <a:extLst>
                    <a:ext uri="{9D8B030D-6E8A-4147-A177-3AD203B41FA5}">
                      <a16:colId xmlns:a16="http://schemas.microsoft.com/office/drawing/2014/main" val="3035579749"/>
                    </a:ext>
                  </a:extLst>
                </a:gridCol>
                <a:gridCol w="1159468">
                  <a:extLst>
                    <a:ext uri="{9D8B030D-6E8A-4147-A177-3AD203B41FA5}">
                      <a16:colId xmlns:a16="http://schemas.microsoft.com/office/drawing/2014/main" val="1938229697"/>
                    </a:ext>
                  </a:extLst>
                </a:gridCol>
                <a:gridCol w="1166940">
                  <a:extLst>
                    <a:ext uri="{9D8B030D-6E8A-4147-A177-3AD203B41FA5}">
                      <a16:colId xmlns:a16="http://schemas.microsoft.com/office/drawing/2014/main" val="3765663165"/>
                    </a:ext>
                  </a:extLst>
                </a:gridCol>
                <a:gridCol w="1140832">
                  <a:extLst>
                    <a:ext uri="{9D8B030D-6E8A-4147-A177-3AD203B41FA5}">
                      <a16:colId xmlns:a16="http://schemas.microsoft.com/office/drawing/2014/main" val="2603050871"/>
                    </a:ext>
                  </a:extLst>
                </a:gridCol>
                <a:gridCol w="1040559">
                  <a:extLst>
                    <a:ext uri="{9D8B030D-6E8A-4147-A177-3AD203B41FA5}">
                      <a16:colId xmlns:a16="http://schemas.microsoft.com/office/drawing/2014/main" val="3153540552"/>
                    </a:ext>
                  </a:extLst>
                </a:gridCol>
                <a:gridCol w="999413">
                  <a:extLst>
                    <a:ext uri="{9D8B030D-6E8A-4147-A177-3AD203B41FA5}">
                      <a16:colId xmlns:a16="http://schemas.microsoft.com/office/drawing/2014/main" val="226982077"/>
                    </a:ext>
                  </a:extLst>
                </a:gridCol>
              </a:tblGrid>
              <a:tr h="554274">
                <a:tc>
                  <a:txBody>
                    <a:bodyPr/>
                    <a:lstStyle/>
                    <a:p>
                      <a:endParaRPr lang="de-DE" sz="1050" dirty="0">
                        <a:latin typeface="Lato" panose="020B0604020202020204" charset="0"/>
                      </a:endParaRPr>
                    </a:p>
                  </a:txBody>
                  <a:tcPr/>
                </a:tc>
                <a:tc>
                  <a:txBody>
                    <a:bodyPr/>
                    <a:lstStyle/>
                    <a:p>
                      <a:r>
                        <a:rPr lang="de-DE" sz="1050" dirty="0" err="1" smtClean="0">
                          <a:latin typeface="Lato" panose="020B0604020202020204" charset="0"/>
                        </a:rPr>
                        <a:t>alfaview</a:t>
                      </a:r>
                      <a:endParaRPr lang="de-DE" sz="1050" dirty="0">
                        <a:latin typeface="Lato" panose="020B0604020202020204" charset="0"/>
                      </a:endParaRPr>
                    </a:p>
                  </a:txBody>
                  <a:tcPr/>
                </a:tc>
                <a:tc>
                  <a:txBody>
                    <a:bodyPr/>
                    <a:lstStyle/>
                    <a:p>
                      <a:r>
                        <a:rPr lang="de-DE" sz="1050" dirty="0" smtClean="0">
                          <a:latin typeface="Lato" panose="020B0604020202020204" charset="0"/>
                        </a:rPr>
                        <a:t>ZOOM</a:t>
                      </a:r>
                      <a:endParaRPr lang="de-DE" sz="1050" dirty="0">
                        <a:latin typeface="Lato" panose="020B0604020202020204" charset="0"/>
                      </a:endParaRPr>
                    </a:p>
                  </a:txBody>
                  <a:tcPr/>
                </a:tc>
                <a:tc>
                  <a:txBody>
                    <a:bodyPr/>
                    <a:lstStyle/>
                    <a:p>
                      <a:r>
                        <a:rPr lang="de-DE" sz="1050" dirty="0" smtClean="0">
                          <a:latin typeface="Lato" panose="020B0604020202020204" charset="0"/>
                        </a:rPr>
                        <a:t>Microsoft </a:t>
                      </a:r>
                    </a:p>
                    <a:p>
                      <a:r>
                        <a:rPr lang="de-DE" sz="1050" dirty="0" smtClean="0">
                          <a:latin typeface="Lato" panose="020B0604020202020204" charset="0"/>
                        </a:rPr>
                        <a:t>Teams</a:t>
                      </a:r>
                      <a:endParaRPr lang="de-DE" sz="1050" dirty="0">
                        <a:latin typeface="Lato" panose="020B0604020202020204" charset="0"/>
                      </a:endParaRPr>
                    </a:p>
                  </a:txBody>
                  <a:tcPr/>
                </a:tc>
                <a:tc>
                  <a:txBody>
                    <a:bodyPr/>
                    <a:lstStyle/>
                    <a:p>
                      <a:r>
                        <a:rPr lang="de-DE" sz="1050" dirty="0" smtClean="0">
                          <a:latin typeface="Lato" panose="020B0604020202020204" charset="0"/>
                        </a:rPr>
                        <a:t>Google  </a:t>
                      </a:r>
                      <a:r>
                        <a:rPr lang="de-DE" sz="1050" dirty="0" err="1" smtClean="0">
                          <a:latin typeface="Lato" panose="020B0604020202020204" charset="0"/>
                        </a:rPr>
                        <a:t>Meet</a:t>
                      </a:r>
                      <a:endParaRPr lang="de-DE" sz="1050" dirty="0">
                        <a:latin typeface="Lato" panose="020B0604020202020204" charset="0"/>
                      </a:endParaRPr>
                    </a:p>
                  </a:txBody>
                  <a:tcPr/>
                </a:tc>
                <a:tc>
                  <a:txBody>
                    <a:bodyPr/>
                    <a:lstStyle/>
                    <a:p>
                      <a:r>
                        <a:rPr lang="de-DE" sz="1050" dirty="0" smtClean="0">
                          <a:latin typeface="Lato" panose="020B0604020202020204" charset="0"/>
                        </a:rPr>
                        <a:t>Skype</a:t>
                      </a:r>
                      <a:endParaRPr lang="de-DE" sz="1050" dirty="0">
                        <a:latin typeface="Lato" panose="020B0604020202020204" charset="0"/>
                      </a:endParaRPr>
                    </a:p>
                  </a:txBody>
                  <a:tcPr/>
                </a:tc>
                <a:extLst>
                  <a:ext uri="{0D108BD9-81ED-4DB2-BD59-A6C34878D82A}">
                    <a16:rowId xmlns:a16="http://schemas.microsoft.com/office/drawing/2014/main" val="2325278798"/>
                  </a:ext>
                </a:extLst>
              </a:tr>
              <a:tr h="243881">
                <a:tc>
                  <a:txBody>
                    <a:bodyPr/>
                    <a:lstStyle/>
                    <a:p>
                      <a:r>
                        <a:rPr lang="de-DE" sz="1050" b="1" dirty="0" smtClean="0">
                          <a:latin typeface="Lato" panose="020B0604020202020204" charset="0"/>
                        </a:rPr>
                        <a:t>Maximale TN</a:t>
                      </a:r>
                      <a:endParaRPr lang="de-DE" sz="1050" b="1" dirty="0">
                        <a:latin typeface="Lato" panose="020B0604020202020204" charset="0"/>
                      </a:endParaRPr>
                    </a:p>
                  </a:txBody>
                  <a:tcPr/>
                </a:tc>
                <a:tc>
                  <a:txBody>
                    <a:bodyPr/>
                    <a:lstStyle/>
                    <a:p>
                      <a:r>
                        <a:rPr lang="de-DE" sz="1050" dirty="0" smtClean="0">
                          <a:latin typeface="Lato" panose="020B0604020202020204" charset="0"/>
                        </a:rPr>
                        <a:t>50 Leute</a:t>
                      </a:r>
                      <a:endParaRPr lang="de-DE" sz="1050" dirty="0">
                        <a:latin typeface="Lato" panose="020B0604020202020204" charset="0"/>
                      </a:endParaRPr>
                    </a:p>
                  </a:txBody>
                  <a:tcPr/>
                </a:tc>
                <a:tc>
                  <a:txBody>
                    <a:bodyPr/>
                    <a:lstStyle/>
                    <a:p>
                      <a:r>
                        <a:rPr lang="de-DE" sz="1050" dirty="0" smtClean="0">
                          <a:latin typeface="Lato" panose="020B0604020202020204" charset="0"/>
                        </a:rPr>
                        <a:t>-</a:t>
                      </a:r>
                      <a:endParaRPr lang="de-DE" sz="1050" dirty="0">
                        <a:latin typeface="Lato" panose="020B0604020202020204" charset="0"/>
                      </a:endParaRPr>
                    </a:p>
                  </a:txBody>
                  <a:tcPr/>
                </a:tc>
                <a:tc>
                  <a:txBody>
                    <a:bodyPr/>
                    <a:lstStyle/>
                    <a:p>
                      <a:r>
                        <a:rPr lang="de-DE" sz="1050" dirty="0" smtClean="0">
                          <a:latin typeface="Lato" panose="020B0604020202020204" charset="0"/>
                        </a:rPr>
                        <a:t>-</a:t>
                      </a:r>
                      <a:endParaRPr lang="de-DE" sz="1050" dirty="0">
                        <a:latin typeface="Lato" panose="020B0604020202020204" charset="0"/>
                      </a:endParaRPr>
                    </a:p>
                  </a:txBody>
                  <a:tcPr/>
                </a:tc>
                <a:tc>
                  <a:txBody>
                    <a:bodyPr/>
                    <a:lstStyle/>
                    <a:p>
                      <a:r>
                        <a:rPr lang="de-DE" sz="1050" dirty="0" smtClean="0">
                          <a:latin typeface="Lato" panose="020B0604020202020204" charset="0"/>
                        </a:rPr>
                        <a:t>100 Leute (ohne Bild)</a:t>
                      </a:r>
                      <a:endParaRPr lang="de-DE" sz="1050" dirty="0">
                        <a:latin typeface="Lato" panose="020B0604020202020204" charset="0"/>
                      </a:endParaRPr>
                    </a:p>
                  </a:txBody>
                  <a:tcPr/>
                </a:tc>
                <a:tc>
                  <a:txBody>
                    <a:bodyPr/>
                    <a:lstStyle/>
                    <a:p>
                      <a:r>
                        <a:rPr lang="de-DE" sz="1050" dirty="0" smtClean="0">
                          <a:latin typeface="Lato" panose="020B0604020202020204" charset="0"/>
                        </a:rPr>
                        <a:t>50</a:t>
                      </a:r>
                      <a:r>
                        <a:rPr lang="de-DE" sz="1050" baseline="0" dirty="0" smtClean="0">
                          <a:latin typeface="Lato" panose="020B0604020202020204" charset="0"/>
                        </a:rPr>
                        <a:t> Leute</a:t>
                      </a:r>
                      <a:endParaRPr lang="de-DE" sz="1050" dirty="0">
                        <a:latin typeface="Lato" panose="020B0604020202020204" charset="0"/>
                      </a:endParaRPr>
                    </a:p>
                  </a:txBody>
                  <a:tcPr/>
                </a:tc>
                <a:extLst>
                  <a:ext uri="{0D108BD9-81ED-4DB2-BD59-A6C34878D82A}">
                    <a16:rowId xmlns:a16="http://schemas.microsoft.com/office/drawing/2014/main" val="2464436104"/>
                  </a:ext>
                </a:extLst>
              </a:tr>
              <a:tr h="399077">
                <a:tc>
                  <a:txBody>
                    <a:bodyPr/>
                    <a:lstStyle/>
                    <a:p>
                      <a:r>
                        <a:rPr lang="de-DE" sz="1050" b="1" dirty="0" smtClean="0">
                          <a:latin typeface="Lato" panose="020B0604020202020204" charset="0"/>
                        </a:rPr>
                        <a:t>Zeitliche</a:t>
                      </a:r>
                      <a:r>
                        <a:rPr lang="de-DE" sz="1050" b="1" baseline="0" dirty="0" smtClean="0">
                          <a:latin typeface="Lato" panose="020B0604020202020204" charset="0"/>
                        </a:rPr>
                        <a:t> Begrenzung</a:t>
                      </a:r>
                      <a:endParaRPr lang="de-DE" sz="1050" b="1" dirty="0">
                        <a:latin typeface="Lato" panose="020B0604020202020204" charset="0"/>
                      </a:endParaRPr>
                    </a:p>
                  </a:txBody>
                  <a:tcPr/>
                </a:tc>
                <a:tc>
                  <a:txBody>
                    <a:bodyPr/>
                    <a:lstStyle/>
                    <a:p>
                      <a:r>
                        <a:rPr lang="de-DE" sz="1050" dirty="0" smtClean="0">
                          <a:latin typeface="Lato" panose="020B0604020202020204" charset="0"/>
                        </a:rPr>
                        <a:t>10h/Monat</a:t>
                      </a:r>
                      <a:endParaRPr lang="de-DE" sz="1050" dirty="0">
                        <a:latin typeface="Lato" panose="020B0604020202020204" charset="0"/>
                      </a:endParaRPr>
                    </a:p>
                  </a:txBody>
                  <a:tcPr/>
                </a:tc>
                <a:tc>
                  <a:txBody>
                    <a:bodyPr/>
                    <a:lstStyle/>
                    <a:p>
                      <a:r>
                        <a:rPr lang="de-DE" sz="1050" dirty="0" smtClean="0">
                          <a:latin typeface="Lato" panose="020B0604020202020204" charset="0"/>
                        </a:rPr>
                        <a:t>-</a:t>
                      </a:r>
                      <a:endParaRPr lang="de-DE" sz="1050" dirty="0">
                        <a:latin typeface="Lato" panose="020B0604020202020204" charset="0"/>
                      </a:endParaRPr>
                    </a:p>
                  </a:txBody>
                  <a:tcPr/>
                </a:tc>
                <a:tc>
                  <a:txBody>
                    <a:bodyPr/>
                    <a:lstStyle/>
                    <a:p>
                      <a:r>
                        <a:rPr lang="de-DE" sz="1050" dirty="0" smtClean="0">
                          <a:latin typeface="Lato" panose="020B0604020202020204" charset="0"/>
                        </a:rPr>
                        <a:t>-</a:t>
                      </a:r>
                      <a:endParaRPr lang="de-DE" sz="1050" dirty="0">
                        <a:latin typeface="Lato" panose="020B0604020202020204" charset="0"/>
                      </a:endParaRPr>
                    </a:p>
                  </a:txBody>
                  <a:tcPr/>
                </a:tc>
                <a:tc>
                  <a:txBody>
                    <a:bodyPr/>
                    <a:lstStyle/>
                    <a:p>
                      <a:r>
                        <a:rPr lang="de-DE" sz="1050" dirty="0" smtClean="0">
                          <a:latin typeface="Lato" panose="020B0604020202020204" charset="0"/>
                        </a:rPr>
                        <a:t>60</a:t>
                      </a:r>
                      <a:r>
                        <a:rPr lang="de-DE" sz="1050" baseline="0" dirty="0" smtClean="0">
                          <a:latin typeface="Lato" panose="020B0604020202020204" charset="0"/>
                        </a:rPr>
                        <a:t> Minuten</a:t>
                      </a:r>
                      <a:endParaRPr lang="de-DE" sz="1050" dirty="0">
                        <a:latin typeface="Lato" panose="020B0604020202020204" charset="0"/>
                      </a:endParaRPr>
                    </a:p>
                  </a:txBody>
                  <a:tcPr/>
                </a:tc>
                <a:tc>
                  <a:txBody>
                    <a:bodyPr/>
                    <a:lstStyle/>
                    <a:p>
                      <a:r>
                        <a:rPr lang="de-DE" sz="1050" dirty="0" smtClean="0">
                          <a:latin typeface="Lato" panose="020B0604020202020204" charset="0"/>
                        </a:rPr>
                        <a:t>-</a:t>
                      </a:r>
                      <a:endParaRPr lang="de-DE" sz="1050" dirty="0">
                        <a:latin typeface="Lato" panose="020B0604020202020204" charset="0"/>
                      </a:endParaRPr>
                    </a:p>
                  </a:txBody>
                  <a:tcPr/>
                </a:tc>
                <a:extLst>
                  <a:ext uri="{0D108BD9-81ED-4DB2-BD59-A6C34878D82A}">
                    <a16:rowId xmlns:a16="http://schemas.microsoft.com/office/drawing/2014/main" val="751210567"/>
                  </a:ext>
                </a:extLst>
              </a:tr>
              <a:tr h="931180">
                <a:tc>
                  <a:txBody>
                    <a:bodyPr/>
                    <a:lstStyle/>
                    <a:p>
                      <a:r>
                        <a:rPr lang="de-DE" sz="1050" b="1" dirty="0" smtClean="0">
                          <a:latin typeface="Lato" panose="020B0604020202020204" charset="0"/>
                        </a:rPr>
                        <a:t>Extras</a:t>
                      </a:r>
                      <a:endParaRPr lang="de-DE" sz="1050" b="1" dirty="0">
                        <a:latin typeface="Lato" panose="020B0604020202020204" charset="0"/>
                      </a:endParaRPr>
                    </a:p>
                  </a:txBody>
                  <a:tcPr/>
                </a:tc>
                <a:tc>
                  <a:txBody>
                    <a:bodyPr/>
                    <a:lstStyle/>
                    <a:p>
                      <a:r>
                        <a:rPr lang="de-DE" sz="1050" dirty="0" smtClean="0">
                          <a:latin typeface="Lato" panose="020B0604020202020204" charset="0"/>
                        </a:rPr>
                        <a:t>Kleingruppen, Bildschirm teilen</a:t>
                      </a:r>
                      <a:endParaRPr lang="de-DE" sz="1050" dirty="0">
                        <a:latin typeface="Lato" panose="020B0604020202020204" charset="0"/>
                      </a:endParaRPr>
                    </a:p>
                  </a:txBody>
                  <a:tcPr/>
                </a:tc>
                <a:tc>
                  <a:txBody>
                    <a:bodyPr/>
                    <a:lstStyle/>
                    <a:p>
                      <a:r>
                        <a:rPr lang="de-DE" sz="1050" dirty="0" smtClean="0">
                          <a:latin typeface="Lato" panose="020B0604020202020204" charset="0"/>
                        </a:rPr>
                        <a:t>Whiteboard, Kleingruppen, Bildschirm &amp; Dateien  teilen</a:t>
                      </a:r>
                      <a:endParaRPr lang="de-DE" sz="1050" dirty="0">
                        <a:latin typeface="Lato" panose="020B060402020202020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50" dirty="0" smtClean="0">
                          <a:latin typeface="Lato" panose="020B0604020202020204" charset="0"/>
                        </a:rPr>
                        <a:t>Whiteboard, Kleingruppen, Bildschirm &amp; Dateien teilen</a:t>
                      </a:r>
                    </a:p>
                    <a:p>
                      <a:endParaRPr lang="de-DE" sz="1050" dirty="0">
                        <a:latin typeface="Lato" panose="020B0604020202020204" charset="0"/>
                      </a:endParaRPr>
                    </a:p>
                  </a:txBody>
                  <a:tcPr/>
                </a:tc>
                <a:tc>
                  <a:txBody>
                    <a:bodyPr/>
                    <a:lstStyle/>
                    <a:p>
                      <a:r>
                        <a:rPr lang="de-DE" sz="1050" dirty="0" smtClean="0">
                          <a:latin typeface="Lato" panose="020B0604020202020204" charset="0"/>
                        </a:rPr>
                        <a:t>Bildschirm &amp; Dateien teilen</a:t>
                      </a:r>
                      <a:endParaRPr lang="de-DE" sz="1050" dirty="0">
                        <a:latin typeface="Lato" panose="020B0604020202020204" charset="0"/>
                      </a:endParaRPr>
                    </a:p>
                  </a:txBody>
                  <a:tcPr/>
                </a:tc>
                <a:tc>
                  <a:txBody>
                    <a:bodyPr/>
                    <a:lstStyle/>
                    <a:p>
                      <a:r>
                        <a:rPr lang="de-DE" sz="1050" dirty="0" smtClean="0">
                          <a:latin typeface="Lato" panose="020B0604020202020204" charset="0"/>
                        </a:rPr>
                        <a:t>Bildschirm &amp;</a:t>
                      </a:r>
                    </a:p>
                    <a:p>
                      <a:r>
                        <a:rPr lang="de-DE" sz="1050" dirty="0" smtClean="0">
                          <a:latin typeface="Lato" panose="020B0604020202020204" charset="0"/>
                        </a:rPr>
                        <a:t>Dateien teilen</a:t>
                      </a:r>
                      <a:endParaRPr lang="de-DE" sz="1050" dirty="0">
                        <a:latin typeface="Lato" panose="020B0604020202020204" charset="0"/>
                      </a:endParaRPr>
                    </a:p>
                  </a:txBody>
                  <a:tcPr/>
                </a:tc>
                <a:extLst>
                  <a:ext uri="{0D108BD9-81ED-4DB2-BD59-A6C34878D82A}">
                    <a16:rowId xmlns:a16="http://schemas.microsoft.com/office/drawing/2014/main" val="325870544"/>
                  </a:ext>
                </a:extLst>
              </a:tr>
              <a:tr h="554274">
                <a:tc>
                  <a:txBody>
                    <a:bodyPr/>
                    <a:lstStyle/>
                    <a:p>
                      <a:r>
                        <a:rPr lang="de-DE" sz="1050" b="1" dirty="0" smtClean="0">
                          <a:latin typeface="Lato" panose="020B0604020202020204" charset="0"/>
                        </a:rPr>
                        <a:t>Datenschutz</a:t>
                      </a:r>
                      <a:endParaRPr lang="de-DE" sz="1050" b="1" dirty="0">
                        <a:latin typeface="Lato" panose="020B0604020202020204" charset="0"/>
                      </a:endParaRPr>
                    </a:p>
                  </a:txBody>
                  <a:tcPr/>
                </a:tc>
                <a:tc>
                  <a:txBody>
                    <a:bodyPr/>
                    <a:lstStyle/>
                    <a:p>
                      <a:r>
                        <a:rPr lang="de-DE" sz="1050" dirty="0" smtClean="0">
                          <a:latin typeface="Lato" panose="020B0604020202020204" charset="0"/>
                        </a:rPr>
                        <a:t>Sitz in DE, DSGVO konform</a:t>
                      </a:r>
                      <a:endParaRPr lang="de-DE" sz="1050" dirty="0">
                        <a:latin typeface="Lato" panose="020B0604020202020204" charset="0"/>
                      </a:endParaRPr>
                    </a:p>
                  </a:txBody>
                  <a:tcPr/>
                </a:tc>
                <a:tc>
                  <a:txBody>
                    <a:bodyPr/>
                    <a:lstStyle/>
                    <a:p>
                      <a:r>
                        <a:rPr lang="de-DE" sz="1050" dirty="0" smtClean="0">
                          <a:latin typeface="Lato" panose="020B0604020202020204" charset="0"/>
                        </a:rPr>
                        <a:t>Sitz in USA</a:t>
                      </a:r>
                      <a:endParaRPr lang="de-DE" sz="1050" dirty="0">
                        <a:latin typeface="Lato" panose="020B0604020202020204" charset="0"/>
                      </a:endParaRPr>
                    </a:p>
                  </a:txBody>
                  <a:tcPr/>
                </a:tc>
                <a:tc>
                  <a:txBody>
                    <a:bodyPr/>
                    <a:lstStyle/>
                    <a:p>
                      <a:r>
                        <a:rPr lang="de-DE" sz="1050" dirty="0" smtClean="0">
                          <a:latin typeface="Lato" panose="020B0604020202020204" charset="0"/>
                        </a:rPr>
                        <a:t>Sitz in USA</a:t>
                      </a:r>
                      <a:endParaRPr lang="de-DE" sz="1050" dirty="0">
                        <a:latin typeface="Lato" panose="020B0604020202020204" charset="0"/>
                      </a:endParaRPr>
                    </a:p>
                  </a:txBody>
                  <a:tcPr/>
                </a:tc>
                <a:tc>
                  <a:txBody>
                    <a:bodyPr/>
                    <a:lstStyle/>
                    <a:p>
                      <a:r>
                        <a:rPr lang="de-DE" sz="1050" dirty="0" smtClean="0">
                          <a:latin typeface="Lato" panose="020B0604020202020204" charset="0"/>
                        </a:rPr>
                        <a:t>Sitz in USA</a:t>
                      </a:r>
                      <a:endParaRPr lang="de-DE" sz="1050" dirty="0">
                        <a:latin typeface="Lato" panose="020B0604020202020204" charset="0"/>
                      </a:endParaRPr>
                    </a:p>
                  </a:txBody>
                  <a:tcPr/>
                </a:tc>
                <a:tc>
                  <a:txBody>
                    <a:bodyPr/>
                    <a:lstStyle/>
                    <a:p>
                      <a:r>
                        <a:rPr lang="de-DE" sz="1050" dirty="0" smtClean="0">
                          <a:latin typeface="Lato" panose="020B0604020202020204" charset="0"/>
                        </a:rPr>
                        <a:t>Sitz in USA</a:t>
                      </a:r>
                      <a:endParaRPr lang="de-DE" sz="1050" dirty="0">
                        <a:latin typeface="Lato" panose="020B0604020202020204" charset="0"/>
                      </a:endParaRPr>
                    </a:p>
                  </a:txBody>
                  <a:tcPr/>
                </a:tc>
                <a:extLst>
                  <a:ext uri="{0D108BD9-81ED-4DB2-BD59-A6C34878D82A}">
                    <a16:rowId xmlns:a16="http://schemas.microsoft.com/office/drawing/2014/main" val="577753627"/>
                  </a:ext>
                </a:extLst>
              </a:tr>
              <a:tr h="599027">
                <a:tc>
                  <a:txBody>
                    <a:bodyPr/>
                    <a:lstStyle/>
                    <a:p>
                      <a:r>
                        <a:rPr lang="de-DE" sz="1050" b="1" dirty="0" smtClean="0">
                          <a:latin typeface="Lato" panose="020B0604020202020204" charset="0"/>
                        </a:rPr>
                        <a:t>Kosten</a:t>
                      </a:r>
                      <a:endParaRPr lang="de-DE" sz="1050" b="1" dirty="0">
                        <a:latin typeface="Lato" panose="020B0604020202020204" charset="0"/>
                      </a:endParaRPr>
                    </a:p>
                  </a:txBody>
                  <a:tcPr/>
                </a:tc>
                <a:tc>
                  <a:txBody>
                    <a:bodyPr/>
                    <a:lstStyle/>
                    <a:p>
                      <a:r>
                        <a:rPr lang="de-DE" sz="1050" dirty="0" smtClean="0">
                          <a:latin typeface="Lato" panose="020B0604020202020204" charset="0"/>
                        </a:rPr>
                        <a:t>0€</a:t>
                      </a:r>
                      <a:endParaRPr lang="de-DE" sz="1050" dirty="0">
                        <a:latin typeface="Lato" panose="020B0604020202020204" charset="0"/>
                      </a:endParaRPr>
                    </a:p>
                  </a:txBody>
                  <a:tcPr/>
                </a:tc>
                <a:tc>
                  <a:txBody>
                    <a:bodyPr/>
                    <a:lstStyle/>
                    <a:p>
                      <a:r>
                        <a:rPr lang="de-DE" sz="1050" dirty="0" smtClean="0">
                          <a:latin typeface="Lato" panose="020B0604020202020204" charset="0"/>
                        </a:rPr>
                        <a:t>Aktuell 12€/Monat</a:t>
                      </a:r>
                      <a:endParaRPr lang="de-DE" sz="1050" dirty="0">
                        <a:latin typeface="Lato" panose="020B0604020202020204" charset="0"/>
                      </a:endParaRPr>
                    </a:p>
                  </a:txBody>
                  <a:tcPr/>
                </a:tc>
                <a:tc>
                  <a:txBody>
                    <a:bodyPr/>
                    <a:lstStyle/>
                    <a:p>
                      <a:r>
                        <a:rPr lang="de-DE" sz="1050" dirty="0" smtClean="0">
                          <a:latin typeface="Lato" panose="020B0604020202020204" charset="0"/>
                        </a:rPr>
                        <a:t>Ab 01/2021 20€/Monat</a:t>
                      </a:r>
                      <a:endParaRPr lang="de-DE" sz="1050" dirty="0">
                        <a:latin typeface="Lato" panose="020B0604020202020204" charset="0"/>
                      </a:endParaRPr>
                    </a:p>
                  </a:txBody>
                  <a:tcPr/>
                </a:tc>
                <a:tc>
                  <a:txBody>
                    <a:bodyPr/>
                    <a:lstStyle/>
                    <a:p>
                      <a:r>
                        <a:rPr lang="de-DE" sz="1050" dirty="0" smtClean="0">
                          <a:latin typeface="Lato" panose="020B0604020202020204" charset="0"/>
                        </a:rPr>
                        <a:t>0€</a:t>
                      </a:r>
                      <a:endParaRPr lang="de-DE" sz="1050" dirty="0">
                        <a:latin typeface="Lato" panose="020B0604020202020204" charset="0"/>
                      </a:endParaRPr>
                    </a:p>
                  </a:txBody>
                  <a:tcPr/>
                </a:tc>
                <a:tc>
                  <a:txBody>
                    <a:bodyPr/>
                    <a:lstStyle/>
                    <a:p>
                      <a:r>
                        <a:rPr lang="de-DE" sz="1050" dirty="0" smtClean="0">
                          <a:latin typeface="Lato" panose="020B0604020202020204" charset="0"/>
                        </a:rPr>
                        <a:t>0€</a:t>
                      </a:r>
                      <a:endParaRPr lang="de-DE" sz="1050" dirty="0">
                        <a:latin typeface="Lato" panose="020B0604020202020204" charset="0"/>
                      </a:endParaRPr>
                    </a:p>
                  </a:txBody>
                  <a:tcPr/>
                </a:tc>
                <a:extLst>
                  <a:ext uri="{0D108BD9-81ED-4DB2-BD59-A6C34878D82A}">
                    <a16:rowId xmlns:a16="http://schemas.microsoft.com/office/drawing/2014/main" val="2973584230"/>
                  </a:ext>
                </a:extLst>
              </a:tr>
            </a:tbl>
          </a:graphicData>
        </a:graphic>
      </p:graphicFrame>
    </p:spTree>
    <p:extLst>
      <p:ext uri="{BB962C8B-B14F-4D97-AF65-F5344CB8AC3E}">
        <p14:creationId xmlns:p14="http://schemas.microsoft.com/office/powerpoint/2010/main" val="130004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err="1"/>
              <a:t>Webinargestaltung</a:t>
            </a:r>
            <a:endParaRPr lang="de-DE" dirty="0"/>
          </a:p>
        </p:txBody>
      </p:sp>
      <p:sp>
        <p:nvSpPr>
          <p:cNvPr id="13" name="Textfeld 12">
            <a:extLst>
              <a:ext uri="{FF2B5EF4-FFF2-40B4-BE49-F238E27FC236}">
                <a16:creationId xmlns:a16="http://schemas.microsoft.com/office/drawing/2014/main" id="{383AB7AE-769C-4D83-9687-46DAE717A849}"/>
              </a:ext>
            </a:extLst>
          </p:cNvPr>
          <p:cNvSpPr txBox="1"/>
          <p:nvPr/>
        </p:nvSpPr>
        <p:spPr>
          <a:xfrm>
            <a:off x="897252" y="3322842"/>
            <a:ext cx="2208393" cy="584775"/>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max. 45 Minuten Inhalt</a:t>
            </a:r>
          </a:p>
        </p:txBody>
      </p:sp>
      <p:sp>
        <p:nvSpPr>
          <p:cNvPr id="14" name="Textfeld 13">
            <a:extLst>
              <a:ext uri="{FF2B5EF4-FFF2-40B4-BE49-F238E27FC236}">
                <a16:creationId xmlns:a16="http://schemas.microsoft.com/office/drawing/2014/main" id="{63E4C162-40D0-4265-BE83-281BA67E2184}"/>
              </a:ext>
            </a:extLst>
          </p:cNvPr>
          <p:cNvSpPr txBox="1"/>
          <p:nvPr/>
        </p:nvSpPr>
        <p:spPr>
          <a:xfrm>
            <a:off x="3753063" y="3315984"/>
            <a:ext cx="2077548" cy="338554"/>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Masse oder Tiefe?</a:t>
            </a:r>
            <a:endParaRPr lang="de-DE" dirty="0">
              <a:solidFill>
                <a:schemeClr val="bg2">
                  <a:lumMod val="65000"/>
                  <a:lumOff val="35000"/>
                </a:schemeClr>
              </a:solidFill>
              <a:latin typeface="Lato" panose="020B0604020202020204" charset="0"/>
            </a:endParaRPr>
          </a:p>
        </p:txBody>
      </p:sp>
      <p:sp>
        <p:nvSpPr>
          <p:cNvPr id="15" name="Textfeld 14">
            <a:extLst>
              <a:ext uri="{FF2B5EF4-FFF2-40B4-BE49-F238E27FC236}">
                <a16:creationId xmlns:a16="http://schemas.microsoft.com/office/drawing/2014/main" id="{E84A05D6-088F-494A-9DF6-D1F2265DEAEF}"/>
              </a:ext>
            </a:extLst>
          </p:cNvPr>
          <p:cNvSpPr txBox="1"/>
          <p:nvPr/>
        </p:nvSpPr>
        <p:spPr>
          <a:xfrm>
            <a:off x="6550165" y="3322842"/>
            <a:ext cx="1926248" cy="338554"/>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Interaktionen</a:t>
            </a:r>
            <a:endParaRPr lang="de-DE" dirty="0">
              <a:solidFill>
                <a:schemeClr val="bg2">
                  <a:lumMod val="65000"/>
                  <a:lumOff val="35000"/>
                </a:schemeClr>
              </a:solidFill>
              <a:latin typeface="Lato" panose="020B0604020202020204" charset="0"/>
            </a:endParaRPr>
          </a:p>
        </p:txBody>
      </p:sp>
      <p:sp>
        <p:nvSpPr>
          <p:cNvPr id="4" name="Textfeld 3">
            <a:extLst>
              <a:ext uri="{FF2B5EF4-FFF2-40B4-BE49-F238E27FC236}">
                <a16:creationId xmlns:a16="http://schemas.microsoft.com/office/drawing/2014/main" id="{59670E7E-29DF-45CA-8E9A-9EF6DF3D0C5B}"/>
              </a:ext>
            </a:extLst>
          </p:cNvPr>
          <p:cNvSpPr txBox="1"/>
          <p:nvPr/>
        </p:nvSpPr>
        <p:spPr>
          <a:xfrm>
            <a:off x="1477907" y="1485698"/>
            <a:ext cx="5524156" cy="400110"/>
          </a:xfrm>
          <a:prstGeom prst="rect">
            <a:avLst/>
          </a:prstGeom>
          <a:noFill/>
        </p:spPr>
        <p:txBody>
          <a:bodyPr wrap="square" rtlCol="0">
            <a:spAutoFit/>
          </a:bodyPr>
          <a:lstStyle/>
          <a:p>
            <a:r>
              <a:rPr lang="de-DE" sz="2000" b="1" dirty="0">
                <a:solidFill>
                  <a:srgbClr val="049BE4"/>
                </a:solidFill>
                <a:latin typeface="Lato" panose="020B0604020202020204" charset="0"/>
              </a:rPr>
              <a:t>Die Basics: </a:t>
            </a:r>
            <a:r>
              <a:rPr lang="de-DE" sz="2000" b="1" dirty="0" smtClean="0">
                <a:solidFill>
                  <a:srgbClr val="049BE4"/>
                </a:solidFill>
                <a:latin typeface="Lato" panose="020B0604020202020204" charset="0"/>
              </a:rPr>
              <a:t>Inhalte &amp; Teilnehmende</a:t>
            </a:r>
            <a:endParaRPr lang="de-DE" sz="2000" b="1" dirty="0">
              <a:solidFill>
                <a:srgbClr val="049BE4"/>
              </a:solidFill>
              <a:latin typeface="Lato" panose="020B060402020202020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636" y="2337054"/>
            <a:ext cx="801624" cy="801624"/>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584" y="2293620"/>
            <a:ext cx="1000506" cy="1000506"/>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063" y="2337054"/>
            <a:ext cx="957072" cy="957072"/>
          </a:xfrm>
          <a:prstGeom prst="rect">
            <a:avLst/>
          </a:prstGeom>
        </p:spPr>
      </p:pic>
    </p:spTree>
    <p:extLst>
      <p:ext uri="{BB962C8B-B14F-4D97-AF65-F5344CB8AC3E}">
        <p14:creationId xmlns:p14="http://schemas.microsoft.com/office/powerpoint/2010/main" val="269514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err="1"/>
              <a:t>Webinargestaltung</a:t>
            </a:r>
            <a:endParaRPr lang="de-DE" dirty="0"/>
          </a:p>
        </p:txBody>
      </p:sp>
      <p:sp>
        <p:nvSpPr>
          <p:cNvPr id="13" name="Textfeld 12">
            <a:extLst>
              <a:ext uri="{FF2B5EF4-FFF2-40B4-BE49-F238E27FC236}">
                <a16:creationId xmlns:a16="http://schemas.microsoft.com/office/drawing/2014/main" id="{383AB7AE-769C-4D83-9687-46DAE717A849}"/>
              </a:ext>
            </a:extLst>
          </p:cNvPr>
          <p:cNvSpPr txBox="1"/>
          <p:nvPr/>
        </p:nvSpPr>
        <p:spPr>
          <a:xfrm>
            <a:off x="897252" y="3322842"/>
            <a:ext cx="2208393" cy="338554"/>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Grafiken &gt; Text</a:t>
            </a:r>
          </a:p>
        </p:txBody>
      </p:sp>
      <p:sp>
        <p:nvSpPr>
          <p:cNvPr id="14" name="Textfeld 13">
            <a:extLst>
              <a:ext uri="{FF2B5EF4-FFF2-40B4-BE49-F238E27FC236}">
                <a16:creationId xmlns:a16="http://schemas.microsoft.com/office/drawing/2014/main" id="{63E4C162-40D0-4265-BE83-281BA67E2184}"/>
              </a:ext>
            </a:extLst>
          </p:cNvPr>
          <p:cNvSpPr txBox="1"/>
          <p:nvPr/>
        </p:nvSpPr>
        <p:spPr>
          <a:xfrm>
            <a:off x="3753063" y="3322842"/>
            <a:ext cx="2077548" cy="338554"/>
          </a:xfrm>
          <a:prstGeom prst="rect">
            <a:avLst/>
          </a:prstGeom>
          <a:noFill/>
        </p:spPr>
        <p:txBody>
          <a:bodyPr wrap="square" rtlCol="0">
            <a:spAutoFit/>
          </a:bodyPr>
          <a:lstStyle/>
          <a:p>
            <a:pPr algn="ctr"/>
            <a:r>
              <a:rPr lang="de-DE" sz="1600" dirty="0" err="1" smtClean="0">
                <a:solidFill>
                  <a:srgbClr val="049BE4"/>
                </a:solidFill>
                <a:latin typeface="Lato" panose="020B0604020202020204" charset="0"/>
              </a:rPr>
              <a:t>FpM</a:t>
            </a:r>
            <a:r>
              <a:rPr lang="de-DE" sz="1600" dirty="0" smtClean="0">
                <a:solidFill>
                  <a:srgbClr val="049BE4"/>
                </a:solidFill>
                <a:latin typeface="Lato" panose="020B0604020202020204" charset="0"/>
              </a:rPr>
              <a:t> &amp; FOMO</a:t>
            </a:r>
            <a:endParaRPr lang="de-DE" sz="1100" dirty="0">
              <a:solidFill>
                <a:schemeClr val="bg2">
                  <a:lumMod val="65000"/>
                  <a:lumOff val="35000"/>
                </a:schemeClr>
              </a:solidFill>
              <a:latin typeface="Lato" panose="020B0604020202020204" charset="0"/>
            </a:endParaRPr>
          </a:p>
        </p:txBody>
      </p:sp>
      <p:sp>
        <p:nvSpPr>
          <p:cNvPr id="15" name="Textfeld 14">
            <a:extLst>
              <a:ext uri="{FF2B5EF4-FFF2-40B4-BE49-F238E27FC236}">
                <a16:creationId xmlns:a16="http://schemas.microsoft.com/office/drawing/2014/main" id="{E84A05D6-088F-494A-9DF6-D1F2265DEAEF}"/>
              </a:ext>
            </a:extLst>
          </p:cNvPr>
          <p:cNvSpPr txBox="1"/>
          <p:nvPr/>
        </p:nvSpPr>
        <p:spPr>
          <a:xfrm>
            <a:off x="6478029" y="3322842"/>
            <a:ext cx="1998384" cy="338554"/>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Webinar = Seminar</a:t>
            </a:r>
            <a:endParaRPr lang="de-DE" sz="1100" dirty="0">
              <a:solidFill>
                <a:schemeClr val="bg2">
                  <a:lumMod val="65000"/>
                  <a:lumOff val="35000"/>
                </a:schemeClr>
              </a:solidFill>
              <a:latin typeface="Lato" panose="020B0604020202020204" charset="0"/>
            </a:endParaRPr>
          </a:p>
        </p:txBody>
      </p:sp>
      <p:sp>
        <p:nvSpPr>
          <p:cNvPr id="4" name="Textfeld 3">
            <a:extLst>
              <a:ext uri="{FF2B5EF4-FFF2-40B4-BE49-F238E27FC236}">
                <a16:creationId xmlns:a16="http://schemas.microsoft.com/office/drawing/2014/main" id="{59670E7E-29DF-45CA-8E9A-9EF6DF3D0C5B}"/>
              </a:ext>
            </a:extLst>
          </p:cNvPr>
          <p:cNvSpPr txBox="1"/>
          <p:nvPr/>
        </p:nvSpPr>
        <p:spPr>
          <a:xfrm>
            <a:off x="1477907" y="1485698"/>
            <a:ext cx="5524156" cy="400110"/>
          </a:xfrm>
          <a:prstGeom prst="rect">
            <a:avLst/>
          </a:prstGeom>
          <a:noFill/>
        </p:spPr>
        <p:txBody>
          <a:bodyPr wrap="square" rtlCol="0">
            <a:spAutoFit/>
          </a:bodyPr>
          <a:lstStyle/>
          <a:p>
            <a:r>
              <a:rPr lang="de-DE" sz="2000" b="1" dirty="0">
                <a:solidFill>
                  <a:srgbClr val="049BE4"/>
                </a:solidFill>
                <a:latin typeface="Lato" panose="020B0604020202020204" charset="0"/>
              </a:rPr>
              <a:t>Die Basics: </a:t>
            </a:r>
            <a:r>
              <a:rPr lang="de-DE" sz="2000" b="1" dirty="0" smtClean="0">
                <a:solidFill>
                  <a:srgbClr val="049BE4"/>
                </a:solidFill>
                <a:latin typeface="Lato" panose="020B0604020202020204" charset="0"/>
              </a:rPr>
              <a:t>Aufbau &amp; Präsentation der Inhalte</a:t>
            </a:r>
            <a:endParaRPr lang="de-DE" sz="2000" b="1" dirty="0">
              <a:solidFill>
                <a:srgbClr val="049BE4"/>
              </a:solidFill>
              <a:latin typeface="Lato" panose="020B060402020202020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637" y="2257234"/>
            <a:ext cx="785622" cy="785622"/>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448" y="2212885"/>
            <a:ext cx="865632" cy="865632"/>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605" y="2137121"/>
            <a:ext cx="1056994" cy="1056994"/>
          </a:xfrm>
          <a:prstGeom prst="rect">
            <a:avLst/>
          </a:prstGeom>
        </p:spPr>
      </p:pic>
    </p:spTree>
    <p:extLst>
      <p:ext uri="{BB962C8B-B14F-4D97-AF65-F5344CB8AC3E}">
        <p14:creationId xmlns:p14="http://schemas.microsoft.com/office/powerpoint/2010/main" val="116303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Auflockerung</a:t>
            </a:r>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52" y="1072134"/>
            <a:ext cx="3099816" cy="3099816"/>
          </a:xfrm>
          <a:prstGeom prst="rect">
            <a:avLst/>
          </a:prstGeom>
        </p:spPr>
      </p:pic>
    </p:spTree>
    <p:extLst>
      <p:ext uri="{BB962C8B-B14F-4D97-AF65-F5344CB8AC3E}">
        <p14:creationId xmlns:p14="http://schemas.microsoft.com/office/powerpoint/2010/main" val="18408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006" y="1969551"/>
            <a:ext cx="2460682" cy="1388235"/>
          </a:xfrm>
          <a:prstGeom prst="rect">
            <a:avLst/>
          </a:prstGeom>
        </p:spPr>
      </p:pic>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10" name="Textfeld 9">
            <a:extLst>
              <a:ext uri="{FF2B5EF4-FFF2-40B4-BE49-F238E27FC236}">
                <a16:creationId xmlns:a16="http://schemas.microsoft.com/office/drawing/2014/main" id="{B9241522-6DB1-4559-AA02-D6620444E7EB}"/>
              </a:ext>
            </a:extLst>
          </p:cNvPr>
          <p:cNvSpPr txBox="1"/>
          <p:nvPr/>
        </p:nvSpPr>
        <p:spPr>
          <a:xfrm>
            <a:off x="1385156" y="1234385"/>
            <a:ext cx="7243520" cy="1015663"/>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a:t>
            </a: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006" y="3357786"/>
            <a:ext cx="3152601" cy="823975"/>
          </a:xfrm>
          <a:prstGeom prst="rect">
            <a:avLst/>
          </a:prstGeom>
        </p:spPr>
      </p:pic>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851" y="3271118"/>
            <a:ext cx="2035262" cy="997309"/>
          </a:xfrm>
          <a:prstGeom prst="rect">
            <a:avLst/>
          </a:prstGeom>
        </p:spPr>
      </p:pic>
    </p:spTree>
    <p:extLst>
      <p:ext uri="{BB962C8B-B14F-4D97-AF65-F5344CB8AC3E}">
        <p14:creationId xmlns:p14="http://schemas.microsoft.com/office/powerpoint/2010/main" val="187412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96" y="3521212"/>
            <a:ext cx="1483740" cy="837076"/>
          </a:xfrm>
          <a:prstGeom prst="rect">
            <a:avLst/>
          </a:prstGeom>
        </p:spPr>
      </p:pic>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276605" y="1186257"/>
            <a:ext cx="7243520" cy="2523768"/>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 </a:t>
            </a:r>
            <a:r>
              <a:rPr lang="de-DE" sz="2000" b="1" dirty="0" err="1" smtClean="0">
                <a:solidFill>
                  <a:srgbClr val="049BE4"/>
                </a:solidFill>
                <a:latin typeface="Lato" panose="020B0604020202020204" charset="0"/>
              </a:rPr>
              <a:t>slack</a:t>
            </a:r>
            <a:endParaRPr lang="de-DE" sz="2000" b="1" dirty="0" smtClean="0">
              <a:solidFill>
                <a:srgbClr val="049BE4"/>
              </a:solidFill>
              <a:latin typeface="Lato" panose="020B0604020202020204" charset="0"/>
            </a:endParaRP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Alternative zum Emailfach</a:t>
            </a: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Für kleine Teams: </a:t>
            </a:r>
            <a:r>
              <a:rPr lang="de-DE" b="1" dirty="0" smtClean="0">
                <a:solidFill>
                  <a:schemeClr val="bg2">
                    <a:lumMod val="50000"/>
                    <a:lumOff val="50000"/>
                  </a:schemeClr>
                </a:solidFill>
                <a:latin typeface="Lato" panose="020B0604020202020204" charset="0"/>
              </a:rPr>
              <a:t>kostenlos</a:t>
            </a: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Zugriff auf die letzten 10.000 Nachrichten des Teams</a:t>
            </a: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Einzelgespräche (Audio- &amp; Video-Anrufe) zwischen Team-Mitgliedern möglich</a:t>
            </a:r>
          </a:p>
        </p:txBody>
      </p:sp>
    </p:spTree>
    <p:extLst>
      <p:ext uri="{BB962C8B-B14F-4D97-AF65-F5344CB8AC3E}">
        <p14:creationId xmlns:p14="http://schemas.microsoft.com/office/powerpoint/2010/main" val="208743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227220" y="1457140"/>
            <a:ext cx="7473377" cy="2092881"/>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 </a:t>
            </a:r>
            <a:r>
              <a:rPr lang="de-DE" sz="2000" b="1" dirty="0" err="1" smtClean="0">
                <a:solidFill>
                  <a:srgbClr val="049BE4"/>
                </a:solidFill>
                <a:latin typeface="Lato" panose="020B0604020202020204" charset="0"/>
              </a:rPr>
              <a:t>CryptPad</a:t>
            </a:r>
            <a:endParaRPr lang="de-DE" sz="2000" b="1" dirty="0" smtClean="0">
              <a:solidFill>
                <a:srgbClr val="049BE4"/>
              </a:solidFill>
              <a:latin typeface="Lato" panose="020B0604020202020204" charset="0"/>
            </a:endParaRP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a:t>
            </a:r>
            <a:r>
              <a:rPr lang="de-DE" dirty="0" smtClean="0">
                <a:solidFill>
                  <a:schemeClr val="bg2">
                    <a:lumMod val="50000"/>
                    <a:lumOff val="50000"/>
                  </a:schemeClr>
                </a:solidFill>
                <a:latin typeface="Lato" panose="020B0604020202020204" charset="0"/>
              </a:rPr>
              <a:t> Alternative zu </a:t>
            </a:r>
            <a:r>
              <a:rPr lang="de-DE" dirty="0" err="1" smtClean="0">
                <a:solidFill>
                  <a:schemeClr val="bg2">
                    <a:lumMod val="50000"/>
                    <a:lumOff val="50000"/>
                  </a:schemeClr>
                </a:solidFill>
                <a:latin typeface="Lato" panose="020B0604020202020204" charset="0"/>
              </a:rPr>
              <a:t>GoogleDocs</a:t>
            </a:r>
            <a:endParaRPr lang="de-DE" b="1"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endParaRPr lang="de-DE" b="1"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Gemeinsam Dokumente unterschiedlicher Art (Whiteboard, Präsentation, etc.) bearbeiten</a:t>
            </a:r>
            <a:endParaRPr lang="de-DE"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Dokumente sind verschlüsselt</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46" y="3748713"/>
            <a:ext cx="2077962" cy="543103"/>
          </a:xfrm>
          <a:prstGeom prst="rect">
            <a:avLst/>
          </a:prstGeom>
        </p:spPr>
      </p:pic>
      <p:sp>
        <p:nvSpPr>
          <p:cNvPr id="3" name="Rechteck 2"/>
          <p:cNvSpPr/>
          <p:nvPr/>
        </p:nvSpPr>
        <p:spPr>
          <a:xfrm>
            <a:off x="3232079" y="4466444"/>
            <a:ext cx="3084499" cy="276999"/>
          </a:xfrm>
          <a:prstGeom prst="rect">
            <a:avLst/>
          </a:prstGeom>
        </p:spPr>
        <p:txBody>
          <a:bodyPr wrap="none">
            <a:spAutoFit/>
          </a:bodyPr>
          <a:lstStyle/>
          <a:p>
            <a:r>
              <a:rPr lang="de-DE" sz="1200" dirty="0">
                <a:solidFill>
                  <a:schemeClr val="tx2"/>
                </a:solidFill>
                <a:latin typeface="Lato" panose="020B0604020202020204" charset="0"/>
              </a:rPr>
              <a:t>https://sandbox.cryptpad.info/whiteboard/</a:t>
            </a:r>
          </a:p>
        </p:txBody>
      </p:sp>
    </p:spTree>
    <p:extLst>
      <p:ext uri="{BB962C8B-B14F-4D97-AF65-F5344CB8AC3E}">
        <p14:creationId xmlns:p14="http://schemas.microsoft.com/office/powerpoint/2010/main" val="185048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383630" y="1457140"/>
            <a:ext cx="7473377" cy="2092881"/>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 </a:t>
            </a:r>
            <a:r>
              <a:rPr lang="de-DE" sz="2000" b="1" dirty="0" err="1" smtClean="0">
                <a:solidFill>
                  <a:srgbClr val="049BE4"/>
                </a:solidFill>
                <a:latin typeface="Lato" panose="020B0604020202020204" charset="0"/>
              </a:rPr>
              <a:t>nuudel</a:t>
            </a:r>
            <a:endParaRPr lang="de-DE" sz="2000" b="1" dirty="0" smtClean="0">
              <a:solidFill>
                <a:srgbClr val="049BE4"/>
              </a:solidFill>
              <a:latin typeface="Lato" panose="020B0604020202020204" charset="0"/>
            </a:endParaRP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a:t>
            </a:r>
            <a:r>
              <a:rPr lang="de-DE" dirty="0" smtClean="0">
                <a:solidFill>
                  <a:schemeClr val="bg2">
                    <a:lumMod val="50000"/>
                    <a:lumOff val="50000"/>
                  </a:schemeClr>
                </a:solidFill>
                <a:latin typeface="Lato" panose="020B0604020202020204" charset="0"/>
              </a:rPr>
              <a:t> Alternative zu Doodle</a:t>
            </a:r>
            <a:endParaRPr lang="de-DE" b="1"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endParaRPr lang="de-DE" b="1"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Umfragetool, das kein Login nutzt</a:t>
            </a:r>
            <a:r>
              <a:rPr lang="de-DE" dirty="0">
                <a:solidFill>
                  <a:schemeClr val="bg2">
                    <a:lumMod val="50000"/>
                    <a:lumOff val="50000"/>
                  </a:schemeClr>
                </a:solidFill>
                <a:latin typeface="Lato" panose="020B0604020202020204" charset="0"/>
              </a:rPr>
              <a:t> </a:t>
            </a:r>
            <a:r>
              <a:rPr lang="de-DE" dirty="0" smtClean="0">
                <a:solidFill>
                  <a:schemeClr val="bg2">
                    <a:lumMod val="50000"/>
                    <a:lumOff val="50000"/>
                  </a:schemeClr>
                </a:solidFill>
                <a:latin typeface="Lato" panose="020B0604020202020204" charset="0"/>
              </a:rPr>
              <a:t>&amp; so wenig Daten wie möglich sammelt</a:t>
            </a: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(Bei Bedarf) Passwortgeschützte Umfragen und unsichtbare Ergebnisse</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467" y="3550021"/>
            <a:ext cx="1588169" cy="778227"/>
          </a:xfrm>
          <a:prstGeom prst="rect">
            <a:avLst/>
          </a:prstGeom>
        </p:spPr>
      </p:pic>
      <p:sp>
        <p:nvSpPr>
          <p:cNvPr id="3" name="Rechteck 2"/>
          <p:cNvSpPr/>
          <p:nvPr/>
        </p:nvSpPr>
        <p:spPr>
          <a:xfrm>
            <a:off x="2707105" y="4463793"/>
            <a:ext cx="5594684" cy="276999"/>
          </a:xfrm>
          <a:prstGeom prst="rect">
            <a:avLst/>
          </a:prstGeom>
        </p:spPr>
        <p:txBody>
          <a:bodyPr wrap="square">
            <a:spAutoFit/>
          </a:bodyPr>
          <a:lstStyle/>
          <a:p>
            <a:r>
              <a:rPr lang="de-DE" sz="1200" dirty="0">
                <a:solidFill>
                  <a:schemeClr val="tx2"/>
                </a:solidFill>
                <a:latin typeface="Lato" panose="020B0604020202020204" charset="0"/>
              </a:rPr>
              <a:t>https://nuudel.digitalcourage.de/create_poll.php?type=autre</a:t>
            </a:r>
          </a:p>
        </p:txBody>
      </p:sp>
    </p:spTree>
    <p:extLst>
      <p:ext uri="{BB962C8B-B14F-4D97-AF65-F5344CB8AC3E}">
        <p14:creationId xmlns:p14="http://schemas.microsoft.com/office/powerpoint/2010/main" val="159127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87" y="616226"/>
            <a:ext cx="7103358" cy="3525272"/>
          </a:xfrm>
          <a:prstGeom prst="rect">
            <a:avLst/>
          </a:prstGeom>
        </p:spPr>
      </p:pic>
      <p:sp>
        <p:nvSpPr>
          <p:cNvPr id="2" name="Titel 1">
            <a:extLst>
              <a:ext uri="{FF2B5EF4-FFF2-40B4-BE49-F238E27FC236}">
                <a16:creationId xmlns:a16="http://schemas.microsoft.com/office/drawing/2014/main" id="{8C12E96A-8F0C-4F03-8497-5841909A4EDE}"/>
              </a:ext>
            </a:extLst>
          </p:cNvPr>
          <p:cNvSpPr>
            <a:spLocks noGrp="1"/>
          </p:cNvSpPr>
          <p:nvPr>
            <p:ph type="title"/>
          </p:nvPr>
        </p:nvSpPr>
        <p:spPr>
          <a:xfrm>
            <a:off x="3479141" y="392763"/>
            <a:ext cx="5127914" cy="681326"/>
          </a:xfrm>
        </p:spPr>
        <p:txBody>
          <a:bodyPr/>
          <a:lstStyle/>
          <a:p>
            <a:r>
              <a:rPr lang="de-DE" dirty="0"/>
              <a:t>Umfrage</a:t>
            </a:r>
          </a:p>
        </p:txBody>
      </p:sp>
      <p:sp>
        <p:nvSpPr>
          <p:cNvPr id="3" name="Textplatzhalter 2">
            <a:extLst>
              <a:ext uri="{FF2B5EF4-FFF2-40B4-BE49-F238E27FC236}">
                <a16:creationId xmlns:a16="http://schemas.microsoft.com/office/drawing/2014/main" id="{4CB332B3-5FD0-4F07-B10D-18A423C836F1}"/>
              </a:ext>
            </a:extLst>
          </p:cNvPr>
          <p:cNvSpPr>
            <a:spLocks noGrp="1"/>
          </p:cNvSpPr>
          <p:nvPr>
            <p:ph type="body" sz="quarter" idx="10"/>
          </p:nvPr>
        </p:nvSpPr>
        <p:spPr>
          <a:xfrm>
            <a:off x="1438275" y="1669052"/>
            <a:ext cx="6957170" cy="2313421"/>
          </a:xfrm>
        </p:spPr>
        <p:txBody>
          <a:bodyPr/>
          <a:lstStyle/>
          <a:p>
            <a:endParaRPr lang="de-DE" dirty="0"/>
          </a:p>
          <a:p>
            <a:r>
              <a:rPr lang="de-DE" dirty="0">
                <a:solidFill>
                  <a:schemeClr val="bg2">
                    <a:lumMod val="50000"/>
                    <a:lumOff val="50000"/>
                  </a:schemeClr>
                </a:solidFill>
              </a:rPr>
              <a:t>Um abzufragen, welches der Tools Sie am ehesten interessiert, gibt es eine kurze Umfrage.</a:t>
            </a:r>
          </a:p>
          <a:p>
            <a:endParaRPr lang="de-DE" dirty="0">
              <a:solidFill>
                <a:schemeClr val="bg2">
                  <a:lumMod val="50000"/>
                  <a:lumOff val="50000"/>
                </a:schemeClr>
              </a:solidFill>
            </a:endParaRPr>
          </a:p>
          <a:p>
            <a:r>
              <a:rPr lang="de-DE" dirty="0">
                <a:solidFill>
                  <a:srgbClr val="049BE4"/>
                </a:solidFill>
              </a:rPr>
              <a:t>Dafür benötigen Sie Ihr Smartphone.</a:t>
            </a:r>
          </a:p>
          <a:p>
            <a:r>
              <a:rPr lang="de-DE" dirty="0">
                <a:solidFill>
                  <a:schemeClr val="bg2">
                    <a:lumMod val="50000"/>
                    <a:lumOff val="50000"/>
                  </a:schemeClr>
                </a:solidFill>
              </a:rPr>
              <a:t/>
            </a:r>
            <a:br>
              <a:rPr lang="de-DE" dirty="0">
                <a:solidFill>
                  <a:schemeClr val="bg2">
                    <a:lumMod val="50000"/>
                    <a:lumOff val="50000"/>
                  </a:schemeClr>
                </a:solidFill>
              </a:rPr>
            </a:br>
            <a:r>
              <a:rPr lang="de-DE" dirty="0">
                <a:solidFill>
                  <a:schemeClr val="bg2">
                    <a:lumMod val="50000"/>
                    <a:lumOff val="50000"/>
                  </a:schemeClr>
                </a:solidFill>
              </a:rPr>
              <a:t>Gehen Sie auf menti.com und geben Sie den </a:t>
            </a:r>
            <a:r>
              <a:rPr lang="de-DE" dirty="0">
                <a:solidFill>
                  <a:srgbClr val="049BE4"/>
                </a:solidFill>
              </a:rPr>
              <a:t>Code XXX </a:t>
            </a:r>
            <a:r>
              <a:rPr lang="de-DE" dirty="0" err="1">
                <a:solidFill>
                  <a:srgbClr val="049BE4"/>
                </a:solidFill>
              </a:rPr>
              <a:t>XXX</a:t>
            </a:r>
            <a:r>
              <a:rPr lang="de-DE" dirty="0">
                <a:solidFill>
                  <a:srgbClr val="049BE4"/>
                </a:solidFill>
              </a:rPr>
              <a:t>  </a:t>
            </a:r>
            <a:r>
              <a:rPr lang="de-DE" dirty="0">
                <a:solidFill>
                  <a:schemeClr val="bg2">
                    <a:lumMod val="50000"/>
                    <a:lumOff val="50000"/>
                  </a:schemeClr>
                </a:solidFill>
              </a:rPr>
              <a:t>ein.</a:t>
            </a:r>
          </a:p>
          <a:p>
            <a:r>
              <a:rPr lang="de-DE" dirty="0">
                <a:solidFill>
                  <a:schemeClr val="bg2">
                    <a:lumMod val="50000"/>
                    <a:lumOff val="50000"/>
                  </a:schemeClr>
                </a:solidFill>
              </a:rPr>
              <a:t>Somit gelangen Sie zur </a:t>
            </a:r>
            <a:r>
              <a:rPr lang="de-DE" dirty="0" err="1">
                <a:solidFill>
                  <a:schemeClr val="bg2">
                    <a:lumMod val="50000"/>
                    <a:lumOff val="50000"/>
                  </a:schemeClr>
                </a:solidFill>
              </a:rPr>
              <a:t>Umfrageund</a:t>
            </a:r>
            <a:r>
              <a:rPr lang="de-DE" dirty="0">
                <a:solidFill>
                  <a:schemeClr val="bg2">
                    <a:lumMod val="50000"/>
                    <a:lumOff val="50000"/>
                  </a:schemeClr>
                </a:solidFill>
              </a:rPr>
              <a:t> können die Tools bewerten!</a:t>
            </a:r>
          </a:p>
        </p:txBody>
      </p:sp>
      <p:sp>
        <p:nvSpPr>
          <p:cNvPr id="7" name="Rechteck 6"/>
          <p:cNvSpPr/>
          <p:nvPr/>
        </p:nvSpPr>
        <p:spPr>
          <a:xfrm>
            <a:off x="3352011" y="4423547"/>
            <a:ext cx="2983509" cy="307777"/>
          </a:xfrm>
          <a:prstGeom prst="rect">
            <a:avLst/>
          </a:prstGeom>
        </p:spPr>
        <p:txBody>
          <a:bodyPr wrap="none">
            <a:spAutoFit/>
          </a:bodyPr>
          <a:lstStyle/>
          <a:p>
            <a:r>
              <a:rPr lang="de-DE" dirty="0">
                <a:solidFill>
                  <a:schemeClr val="bg2">
                    <a:lumMod val="50000"/>
                    <a:lumOff val="50000"/>
                  </a:schemeClr>
                </a:solidFill>
                <a:latin typeface="Lato" panose="020B0604020202020204" charset="0"/>
              </a:rPr>
              <a:t>https://www.menti.com/8hzzi9yfpy</a:t>
            </a:r>
          </a:p>
        </p:txBody>
      </p:sp>
    </p:spTree>
    <p:extLst>
      <p:ext uri="{BB962C8B-B14F-4D97-AF65-F5344CB8AC3E}">
        <p14:creationId xmlns:p14="http://schemas.microsoft.com/office/powerpoint/2010/main" val="4019773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283" y="1519325"/>
            <a:ext cx="3956517" cy="2317389"/>
          </a:xfrm>
          <a:prstGeom prst="rect">
            <a:avLst/>
          </a:prstGeom>
        </p:spPr>
      </p:pic>
      <p:sp>
        <p:nvSpPr>
          <p:cNvPr id="10" name="Textfeld 9">
            <a:extLst>
              <a:ext uri="{FF2B5EF4-FFF2-40B4-BE49-F238E27FC236}">
                <a16:creationId xmlns:a16="http://schemas.microsoft.com/office/drawing/2014/main" id="{B9241522-6DB1-4559-AA02-D6620444E7EB}"/>
              </a:ext>
            </a:extLst>
          </p:cNvPr>
          <p:cNvSpPr txBox="1"/>
          <p:nvPr/>
        </p:nvSpPr>
        <p:spPr>
          <a:xfrm>
            <a:off x="1479629" y="1313738"/>
            <a:ext cx="7243520" cy="1015663"/>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a:t>
            </a: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485" y="3026638"/>
            <a:ext cx="3485904" cy="1238754"/>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505" y="1806270"/>
            <a:ext cx="4098380" cy="2440736"/>
          </a:xfrm>
          <a:prstGeom prst="rect">
            <a:avLst/>
          </a:prstGeom>
        </p:spPr>
      </p:pic>
    </p:spTree>
    <p:extLst>
      <p:ext uri="{BB962C8B-B14F-4D97-AF65-F5344CB8AC3E}">
        <p14:creationId xmlns:p14="http://schemas.microsoft.com/office/powerpoint/2010/main" val="389862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 name="Titel 6">
            <a:extLst>
              <a:ext uri="{FF2B5EF4-FFF2-40B4-BE49-F238E27FC236}">
                <a16:creationId xmlns:a16="http://schemas.microsoft.com/office/drawing/2014/main" id="{05204A3D-C8A0-46AB-8235-042F75A34161}"/>
              </a:ext>
            </a:extLst>
          </p:cNvPr>
          <p:cNvSpPr>
            <a:spLocks noGrp="1"/>
          </p:cNvSpPr>
          <p:nvPr>
            <p:ph type="title"/>
          </p:nvPr>
        </p:nvSpPr>
        <p:spPr/>
        <p:txBody>
          <a:bodyPr/>
          <a:lstStyle/>
          <a:p>
            <a:r>
              <a:rPr lang="de-DE" sz="2800" dirty="0"/>
              <a:t>Übersicht</a:t>
            </a:r>
            <a:endParaRPr lang="de-DE" dirty="0"/>
          </a:p>
        </p:txBody>
      </p:sp>
      <p:sp>
        <p:nvSpPr>
          <p:cNvPr id="8" name="Textplatzhalter 7">
            <a:extLst>
              <a:ext uri="{FF2B5EF4-FFF2-40B4-BE49-F238E27FC236}">
                <a16:creationId xmlns:a16="http://schemas.microsoft.com/office/drawing/2014/main" id="{1F3D7D40-62F2-46E1-885D-A5AB3A418093}"/>
              </a:ext>
            </a:extLst>
          </p:cNvPr>
          <p:cNvSpPr>
            <a:spLocks noGrp="1"/>
          </p:cNvSpPr>
          <p:nvPr>
            <p:ph type="body" sz="quarter" idx="10"/>
          </p:nvPr>
        </p:nvSpPr>
        <p:spPr>
          <a:xfrm>
            <a:off x="1143875" y="1557539"/>
            <a:ext cx="6961909" cy="2708275"/>
          </a:xfrm>
        </p:spPr>
        <p:txBody>
          <a:bodyPr/>
          <a:lstStyle/>
          <a:p>
            <a:pPr algn="ctr"/>
            <a:r>
              <a:rPr lang="de-DE" sz="2600" dirty="0" smtClean="0"/>
              <a:t>Kennenlernen</a:t>
            </a:r>
          </a:p>
          <a:p>
            <a:pPr algn="ctr"/>
            <a:r>
              <a:rPr lang="de-DE" sz="2600" dirty="0"/>
              <a:t>Input: </a:t>
            </a:r>
            <a:r>
              <a:rPr lang="de-DE" sz="2600" dirty="0" err="1" smtClean="0"/>
              <a:t>Webinargestaltung</a:t>
            </a:r>
            <a:endParaRPr lang="de-DE" sz="2600" dirty="0"/>
          </a:p>
          <a:p>
            <a:pPr algn="ctr"/>
            <a:r>
              <a:rPr lang="de-DE" sz="2600" dirty="0" smtClean="0"/>
              <a:t>Input: Online-Tools</a:t>
            </a:r>
          </a:p>
          <a:p>
            <a:pPr algn="ctr"/>
            <a:r>
              <a:rPr lang="de-DE" sz="2600" dirty="0" smtClean="0"/>
              <a:t>Online-Tools testen</a:t>
            </a:r>
            <a:endParaRPr lang="de-DE" sz="2600" dirty="0"/>
          </a:p>
          <a:p>
            <a:pPr algn="ctr"/>
            <a:r>
              <a:rPr lang="de-DE" sz="2600" dirty="0" smtClean="0"/>
              <a:t>Fragerunde</a:t>
            </a:r>
            <a:endParaRPr lang="de-DE" sz="2600" dirty="0"/>
          </a:p>
          <a:p>
            <a:pPr algn="ctr"/>
            <a:r>
              <a:rPr lang="de-DE" sz="2600" dirty="0" smtClean="0"/>
              <a:t>Feedback</a:t>
            </a:r>
            <a:endParaRPr lang="de-DE" sz="2600" dirty="0"/>
          </a:p>
          <a:p>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329" y="3770588"/>
            <a:ext cx="2316710" cy="538675"/>
          </a:xfrm>
          <a:prstGeom prst="rect">
            <a:avLst/>
          </a:prstGeom>
        </p:spPr>
      </p:pic>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a:xfrm>
            <a:off x="3173875" y="599514"/>
            <a:ext cx="5127914" cy="681326"/>
          </a:xfrm>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208747" y="1435370"/>
            <a:ext cx="7473377" cy="2308324"/>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 </a:t>
            </a:r>
            <a:r>
              <a:rPr lang="de-DE" sz="2000" b="1" dirty="0" err="1" smtClean="0">
                <a:solidFill>
                  <a:srgbClr val="049BE4"/>
                </a:solidFill>
                <a:latin typeface="Lato" panose="020B0604020202020204" charset="0"/>
              </a:rPr>
              <a:t>Conceptboard</a:t>
            </a:r>
            <a:endParaRPr lang="de-DE" sz="2000" b="1" dirty="0" smtClean="0">
              <a:solidFill>
                <a:srgbClr val="049BE4"/>
              </a:solidFill>
              <a:latin typeface="Lato" panose="020B0604020202020204" charset="0"/>
            </a:endParaRP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Produkt aus Halle</a:t>
            </a:r>
            <a:endParaRPr lang="de-DE"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endParaRPr lang="de-DE" b="1"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Whiteboard Tool, das von bis zu 50 Teilnehmenden genutzt werden kann</a:t>
            </a: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a:t>
            </a:r>
            <a:r>
              <a:rPr lang="de-DE" dirty="0" smtClean="0">
                <a:solidFill>
                  <a:schemeClr val="bg2">
                    <a:lumMod val="50000"/>
                    <a:lumOff val="50000"/>
                  </a:schemeClr>
                </a:solidFill>
                <a:latin typeface="Lato" panose="020B0604020202020204" charset="0"/>
              </a:rPr>
              <a:t> Variante: unbegrenzte Anzahl an Boards, aber begrenzte Anzahl an Objekten auf den Boards</a:t>
            </a:r>
          </a:p>
        </p:txBody>
      </p:sp>
      <p:sp>
        <p:nvSpPr>
          <p:cNvPr id="3" name="Rechteck 2"/>
          <p:cNvSpPr/>
          <p:nvPr/>
        </p:nvSpPr>
        <p:spPr>
          <a:xfrm>
            <a:off x="2707105" y="4463793"/>
            <a:ext cx="5594684" cy="276999"/>
          </a:xfrm>
          <a:prstGeom prst="rect">
            <a:avLst/>
          </a:prstGeom>
        </p:spPr>
        <p:txBody>
          <a:bodyPr wrap="square">
            <a:spAutoFit/>
          </a:bodyPr>
          <a:lstStyle/>
          <a:p>
            <a:r>
              <a:rPr lang="de-DE" sz="1200" dirty="0">
                <a:solidFill>
                  <a:schemeClr val="tx2"/>
                </a:solidFill>
                <a:latin typeface="Lato" panose="020B0604020202020204" charset="0"/>
              </a:rPr>
              <a:t>https://app.conceptboard.com/board/2180-dka5-2xmq-1y7b-43x9</a:t>
            </a:r>
          </a:p>
        </p:txBody>
      </p:sp>
    </p:spTree>
    <p:extLst>
      <p:ext uri="{BB962C8B-B14F-4D97-AF65-F5344CB8AC3E}">
        <p14:creationId xmlns:p14="http://schemas.microsoft.com/office/powerpoint/2010/main" val="426728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483977"/>
            <a:ext cx="2417139" cy="858956"/>
          </a:xfrm>
          <a:prstGeom prst="rect">
            <a:avLst/>
          </a:prstGeom>
        </p:spPr>
      </p:pic>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383630" y="1457140"/>
            <a:ext cx="7473377" cy="2092881"/>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 </a:t>
            </a:r>
            <a:r>
              <a:rPr lang="de-DE" sz="2000" b="1" dirty="0" err="1" smtClean="0">
                <a:solidFill>
                  <a:srgbClr val="049BE4"/>
                </a:solidFill>
                <a:latin typeface="Lato" panose="020B0604020202020204" charset="0"/>
              </a:rPr>
              <a:t>Mentimeter</a:t>
            </a:r>
            <a:endParaRPr lang="de-DE" sz="2000" b="1" dirty="0" smtClean="0">
              <a:solidFill>
                <a:srgbClr val="049BE4"/>
              </a:solidFill>
              <a:latin typeface="Lato" panose="020B0604020202020204" charset="0"/>
            </a:endParaRP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Kostenloses Umfrage- und </a:t>
            </a:r>
            <a:r>
              <a:rPr lang="de-DE" b="1" dirty="0" err="1" smtClean="0">
                <a:solidFill>
                  <a:schemeClr val="bg2">
                    <a:lumMod val="50000"/>
                    <a:lumOff val="50000"/>
                  </a:schemeClr>
                </a:solidFill>
                <a:latin typeface="Lato" panose="020B0604020202020204" charset="0"/>
              </a:rPr>
              <a:t>Quiztool</a:t>
            </a:r>
            <a:r>
              <a:rPr lang="de-DE" b="1" dirty="0" smtClean="0">
                <a:solidFill>
                  <a:schemeClr val="bg2">
                    <a:lumMod val="50000"/>
                    <a:lumOff val="50000"/>
                  </a:schemeClr>
                </a:solidFill>
                <a:latin typeface="Lato" panose="020B0604020202020204" charset="0"/>
              </a:rPr>
              <a:t> </a:t>
            </a:r>
          </a:p>
          <a:p>
            <a:pPr marL="285750" indent="-285750">
              <a:buFont typeface="Wingdings" panose="05000000000000000000" pitchFamily="2" charset="2"/>
              <a:buChar char="ü"/>
            </a:pPr>
            <a:endParaRPr lang="de-DE" b="1"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Ermöglicht </a:t>
            </a:r>
            <a:r>
              <a:rPr lang="de-DE" dirty="0" err="1" smtClean="0">
                <a:solidFill>
                  <a:schemeClr val="bg2">
                    <a:lumMod val="50000"/>
                    <a:lumOff val="50000"/>
                  </a:schemeClr>
                </a:solidFill>
                <a:latin typeface="Lato" panose="020B0604020202020204" charset="0"/>
              </a:rPr>
              <a:t>WordClouds</a:t>
            </a:r>
            <a:r>
              <a:rPr lang="de-DE" dirty="0" smtClean="0">
                <a:solidFill>
                  <a:schemeClr val="bg2">
                    <a:lumMod val="50000"/>
                    <a:lumOff val="50000"/>
                  </a:schemeClr>
                </a:solidFill>
                <a:latin typeface="Lato" panose="020B0604020202020204" charset="0"/>
              </a:rPr>
              <a:t> als Evaluationstool</a:t>
            </a:r>
          </a:p>
          <a:p>
            <a:pPr marL="285750" indent="-285750">
              <a:buFont typeface="Wingdings" panose="05000000000000000000" pitchFamily="2" charset="2"/>
              <a:buChar char="ü"/>
            </a:pPr>
            <a:endParaRPr lang="de-DE"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Einschränkung: 2 Fragen jeglicher Art und insgesamt bis zu 5 Quiz-Fragen</a:t>
            </a:r>
          </a:p>
        </p:txBody>
      </p:sp>
      <p:sp>
        <p:nvSpPr>
          <p:cNvPr id="9" name="Rechteck 8"/>
          <p:cNvSpPr/>
          <p:nvPr/>
        </p:nvSpPr>
        <p:spPr>
          <a:xfrm>
            <a:off x="2707105" y="4463793"/>
            <a:ext cx="5594684" cy="276999"/>
          </a:xfrm>
          <a:prstGeom prst="rect">
            <a:avLst/>
          </a:prstGeom>
        </p:spPr>
        <p:txBody>
          <a:bodyPr wrap="square">
            <a:spAutoFit/>
          </a:bodyPr>
          <a:lstStyle/>
          <a:p>
            <a:r>
              <a:rPr lang="de-DE" sz="1200" dirty="0">
                <a:solidFill>
                  <a:schemeClr val="tx2"/>
                </a:solidFill>
                <a:latin typeface="Lato" panose="020B0604020202020204" charset="0"/>
              </a:rPr>
              <a:t>https://www.menti.com/wy5v7bun11</a:t>
            </a:r>
          </a:p>
        </p:txBody>
      </p:sp>
    </p:spTree>
    <p:extLst>
      <p:ext uri="{BB962C8B-B14F-4D97-AF65-F5344CB8AC3E}">
        <p14:creationId xmlns:p14="http://schemas.microsoft.com/office/powerpoint/2010/main" val="263696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312" y="3268725"/>
            <a:ext cx="2591036" cy="1543057"/>
          </a:xfrm>
          <a:prstGeom prst="rect">
            <a:avLst/>
          </a:prstGeom>
        </p:spPr>
      </p:pic>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257228" y="1646546"/>
            <a:ext cx="7473377" cy="1661993"/>
          </a:xfrm>
          <a:prstGeom prst="rect">
            <a:avLst/>
          </a:prstGeom>
          <a:noFill/>
        </p:spPr>
        <p:txBody>
          <a:bodyPr wrap="square" rtlCol="0">
            <a:spAutoFit/>
          </a:bodyPr>
          <a:lstStyle/>
          <a:p>
            <a:r>
              <a:rPr lang="de-DE" sz="2000" b="1" dirty="0" smtClean="0">
                <a:solidFill>
                  <a:srgbClr val="049BE4"/>
                </a:solidFill>
                <a:latin typeface="Lato" panose="020B0604020202020204" charset="0"/>
              </a:rPr>
              <a:t>Digitale Zusammenarbeit: </a:t>
            </a:r>
            <a:r>
              <a:rPr lang="de-DE" sz="2000" b="1" dirty="0" err="1" smtClean="0">
                <a:solidFill>
                  <a:srgbClr val="049BE4"/>
                </a:solidFill>
                <a:latin typeface="Lato" panose="020B0604020202020204" charset="0"/>
              </a:rPr>
              <a:t>Jamboard</a:t>
            </a:r>
            <a:endParaRPr lang="de-DE" sz="2000" b="1" dirty="0" smtClean="0">
              <a:solidFill>
                <a:srgbClr val="049BE4"/>
              </a:solidFill>
              <a:latin typeface="Lato" panose="020B0604020202020204" charset="0"/>
            </a:endParaRP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Kostenloses</a:t>
            </a:r>
            <a:r>
              <a:rPr lang="de-DE" dirty="0" smtClean="0">
                <a:solidFill>
                  <a:schemeClr val="bg2">
                    <a:lumMod val="50000"/>
                    <a:lumOff val="50000"/>
                  </a:schemeClr>
                </a:solidFill>
                <a:latin typeface="Lato" panose="020B0604020202020204" charset="0"/>
              </a:rPr>
              <a:t> Whiteboard</a:t>
            </a:r>
            <a:endParaRPr lang="de-DE" b="1"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endParaRPr lang="de-DE" b="1"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Wichtig: Für </a:t>
            </a:r>
            <a:r>
              <a:rPr lang="de-DE" dirty="0" err="1" smtClean="0">
                <a:solidFill>
                  <a:schemeClr val="bg2">
                    <a:lumMod val="50000"/>
                    <a:lumOff val="50000"/>
                  </a:schemeClr>
                </a:solidFill>
                <a:latin typeface="Lato" panose="020B0604020202020204" charset="0"/>
              </a:rPr>
              <a:t>Jamboard</a:t>
            </a:r>
            <a:r>
              <a:rPr lang="de-DE" dirty="0" smtClean="0">
                <a:solidFill>
                  <a:schemeClr val="bg2">
                    <a:lumMod val="50000"/>
                    <a:lumOff val="50000"/>
                  </a:schemeClr>
                </a:solidFill>
                <a:latin typeface="Lato" panose="020B0604020202020204" charset="0"/>
              </a:rPr>
              <a:t> wird ein Google Account benötigt</a:t>
            </a:r>
          </a:p>
        </p:txBody>
      </p:sp>
      <p:sp>
        <p:nvSpPr>
          <p:cNvPr id="9" name="Rechteck 8"/>
          <p:cNvSpPr/>
          <p:nvPr/>
        </p:nvSpPr>
        <p:spPr>
          <a:xfrm>
            <a:off x="1257228" y="4463793"/>
            <a:ext cx="7557588" cy="276999"/>
          </a:xfrm>
          <a:prstGeom prst="rect">
            <a:avLst/>
          </a:prstGeom>
        </p:spPr>
        <p:txBody>
          <a:bodyPr wrap="square">
            <a:spAutoFit/>
          </a:bodyPr>
          <a:lstStyle/>
          <a:p>
            <a:r>
              <a:rPr lang="de-DE" sz="1200" dirty="0">
                <a:solidFill>
                  <a:schemeClr val="tx2"/>
                </a:solidFill>
                <a:latin typeface="Lato" panose="020B0604020202020204" charset="0"/>
              </a:rPr>
              <a:t>https://jamboard.google.com/d/1iGUN8WKuSfnL6Ausn1vgHQcWWJEEe-7ytyj9ipgqrkE/edit?usp=sharing</a:t>
            </a:r>
          </a:p>
        </p:txBody>
      </p:sp>
    </p:spTree>
    <p:extLst>
      <p:ext uri="{BB962C8B-B14F-4D97-AF65-F5344CB8AC3E}">
        <p14:creationId xmlns:p14="http://schemas.microsoft.com/office/powerpoint/2010/main" val="217814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252330" y="553415"/>
            <a:ext cx="7235455" cy="3700533"/>
          </a:xfrm>
          <a:prstGeom prst="rect">
            <a:avLst/>
          </a:prstGeom>
        </p:spPr>
      </p:pic>
      <p:sp>
        <p:nvSpPr>
          <p:cNvPr id="2" name="Titel 1">
            <a:extLst>
              <a:ext uri="{FF2B5EF4-FFF2-40B4-BE49-F238E27FC236}">
                <a16:creationId xmlns:a16="http://schemas.microsoft.com/office/drawing/2014/main" id="{8C12E96A-8F0C-4F03-8497-5841909A4EDE}"/>
              </a:ext>
            </a:extLst>
          </p:cNvPr>
          <p:cNvSpPr>
            <a:spLocks noGrp="1"/>
          </p:cNvSpPr>
          <p:nvPr>
            <p:ph type="title"/>
          </p:nvPr>
        </p:nvSpPr>
        <p:spPr>
          <a:xfrm>
            <a:off x="3518897" y="288233"/>
            <a:ext cx="5127914" cy="681326"/>
          </a:xfrm>
        </p:spPr>
        <p:txBody>
          <a:bodyPr/>
          <a:lstStyle/>
          <a:p>
            <a:r>
              <a:rPr lang="de-DE" dirty="0" smtClean="0"/>
              <a:t>Umfrage</a:t>
            </a:r>
            <a:endParaRPr lang="de-DE" dirty="0"/>
          </a:p>
        </p:txBody>
      </p:sp>
      <p:sp>
        <p:nvSpPr>
          <p:cNvPr id="3" name="Textplatzhalter 2">
            <a:extLst>
              <a:ext uri="{FF2B5EF4-FFF2-40B4-BE49-F238E27FC236}">
                <a16:creationId xmlns:a16="http://schemas.microsoft.com/office/drawing/2014/main" id="{4CB332B3-5FD0-4F07-B10D-18A423C836F1}"/>
              </a:ext>
            </a:extLst>
          </p:cNvPr>
          <p:cNvSpPr>
            <a:spLocks noGrp="1"/>
          </p:cNvSpPr>
          <p:nvPr>
            <p:ph type="body" sz="quarter" idx="10"/>
          </p:nvPr>
        </p:nvSpPr>
        <p:spPr>
          <a:xfrm>
            <a:off x="1438275" y="1669052"/>
            <a:ext cx="6957170" cy="2313421"/>
          </a:xfrm>
        </p:spPr>
        <p:txBody>
          <a:bodyPr/>
          <a:lstStyle/>
          <a:p>
            <a:endParaRPr lang="de-DE" dirty="0"/>
          </a:p>
          <a:p>
            <a:r>
              <a:rPr lang="de-DE" dirty="0" smtClean="0">
                <a:solidFill>
                  <a:schemeClr val="bg2">
                    <a:lumMod val="50000"/>
                    <a:lumOff val="50000"/>
                  </a:schemeClr>
                </a:solidFill>
              </a:rPr>
              <a:t>Um abzufragen, welches der Tools Sie am ehesten interessiert, gibt es eine kurze Umfrage.</a:t>
            </a:r>
          </a:p>
          <a:p>
            <a:endParaRPr lang="de-DE" dirty="0">
              <a:solidFill>
                <a:schemeClr val="bg2">
                  <a:lumMod val="50000"/>
                  <a:lumOff val="50000"/>
                </a:schemeClr>
              </a:solidFill>
            </a:endParaRPr>
          </a:p>
          <a:p>
            <a:r>
              <a:rPr lang="de-DE" dirty="0" smtClean="0">
                <a:solidFill>
                  <a:srgbClr val="049BE4"/>
                </a:solidFill>
              </a:rPr>
              <a:t>Dafür benötigen Sie Ihr Smartphone.</a:t>
            </a:r>
          </a:p>
          <a:p>
            <a:r>
              <a:rPr lang="de-DE" dirty="0">
                <a:solidFill>
                  <a:schemeClr val="bg2">
                    <a:lumMod val="50000"/>
                    <a:lumOff val="50000"/>
                  </a:schemeClr>
                </a:solidFill>
              </a:rPr>
              <a:t/>
            </a:r>
            <a:br>
              <a:rPr lang="de-DE" dirty="0">
                <a:solidFill>
                  <a:schemeClr val="bg2">
                    <a:lumMod val="50000"/>
                    <a:lumOff val="50000"/>
                  </a:schemeClr>
                </a:solidFill>
              </a:rPr>
            </a:br>
            <a:r>
              <a:rPr lang="de-DE" dirty="0" smtClean="0">
                <a:solidFill>
                  <a:schemeClr val="bg2">
                    <a:lumMod val="50000"/>
                    <a:lumOff val="50000"/>
                  </a:schemeClr>
                </a:solidFill>
              </a:rPr>
              <a:t>Gehen Sie auf menti.com und geben Sie den </a:t>
            </a:r>
            <a:r>
              <a:rPr lang="de-DE" dirty="0" smtClean="0">
                <a:solidFill>
                  <a:srgbClr val="049BE4"/>
                </a:solidFill>
              </a:rPr>
              <a:t>Code XXX </a:t>
            </a:r>
            <a:r>
              <a:rPr lang="de-DE" dirty="0" err="1" smtClean="0">
                <a:solidFill>
                  <a:srgbClr val="049BE4"/>
                </a:solidFill>
              </a:rPr>
              <a:t>XXX</a:t>
            </a:r>
            <a:r>
              <a:rPr lang="de-DE" dirty="0" smtClean="0">
                <a:solidFill>
                  <a:srgbClr val="049BE4"/>
                </a:solidFill>
              </a:rPr>
              <a:t>  </a:t>
            </a:r>
            <a:r>
              <a:rPr lang="de-DE" dirty="0" smtClean="0">
                <a:solidFill>
                  <a:schemeClr val="bg2">
                    <a:lumMod val="50000"/>
                    <a:lumOff val="50000"/>
                  </a:schemeClr>
                </a:solidFill>
              </a:rPr>
              <a:t>ein.</a:t>
            </a:r>
          </a:p>
          <a:p>
            <a:r>
              <a:rPr lang="de-DE" dirty="0" smtClean="0">
                <a:solidFill>
                  <a:schemeClr val="bg2">
                    <a:lumMod val="50000"/>
                    <a:lumOff val="50000"/>
                  </a:schemeClr>
                </a:solidFill>
              </a:rPr>
              <a:t>Somit gelangen Sie zur </a:t>
            </a:r>
            <a:r>
              <a:rPr lang="de-DE" dirty="0" err="1" smtClean="0">
                <a:solidFill>
                  <a:schemeClr val="bg2">
                    <a:lumMod val="50000"/>
                    <a:lumOff val="50000"/>
                  </a:schemeClr>
                </a:solidFill>
              </a:rPr>
              <a:t>Umfrageund</a:t>
            </a:r>
            <a:r>
              <a:rPr lang="de-DE" dirty="0" smtClean="0">
                <a:solidFill>
                  <a:schemeClr val="bg2">
                    <a:lumMod val="50000"/>
                    <a:lumOff val="50000"/>
                  </a:schemeClr>
                </a:solidFill>
              </a:rPr>
              <a:t> können die Tools bewerten!</a:t>
            </a:r>
          </a:p>
        </p:txBody>
      </p:sp>
      <p:sp>
        <p:nvSpPr>
          <p:cNvPr id="4" name="Rechteck 3"/>
          <p:cNvSpPr/>
          <p:nvPr/>
        </p:nvSpPr>
        <p:spPr>
          <a:xfrm>
            <a:off x="3359872" y="4423547"/>
            <a:ext cx="2983509" cy="307777"/>
          </a:xfrm>
          <a:prstGeom prst="rect">
            <a:avLst/>
          </a:prstGeom>
        </p:spPr>
        <p:txBody>
          <a:bodyPr wrap="none">
            <a:spAutoFit/>
          </a:bodyPr>
          <a:lstStyle/>
          <a:p>
            <a:r>
              <a:rPr lang="de-DE" dirty="0">
                <a:solidFill>
                  <a:schemeClr val="bg2">
                    <a:lumMod val="50000"/>
                    <a:lumOff val="50000"/>
                  </a:schemeClr>
                </a:solidFill>
                <a:latin typeface="Lato" panose="020B0604020202020204" charset="0"/>
              </a:rPr>
              <a:t>https://www.menti.com/8hzzi9yfpy</a:t>
            </a:r>
          </a:p>
        </p:txBody>
      </p:sp>
    </p:spTree>
    <p:extLst>
      <p:ext uri="{BB962C8B-B14F-4D97-AF65-F5344CB8AC3E}">
        <p14:creationId xmlns:p14="http://schemas.microsoft.com/office/powerpoint/2010/main" val="1349092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47" y="2014834"/>
            <a:ext cx="3249336" cy="1827752"/>
          </a:xfrm>
          <a:prstGeom prst="rect">
            <a:avLst/>
          </a:prstGeom>
        </p:spPr>
      </p:pic>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10" name="Textfeld 9">
            <a:extLst>
              <a:ext uri="{FF2B5EF4-FFF2-40B4-BE49-F238E27FC236}">
                <a16:creationId xmlns:a16="http://schemas.microsoft.com/office/drawing/2014/main" id="{B9241522-6DB1-4559-AA02-D6620444E7EB}"/>
              </a:ext>
            </a:extLst>
          </p:cNvPr>
          <p:cNvSpPr txBox="1"/>
          <p:nvPr/>
        </p:nvSpPr>
        <p:spPr>
          <a:xfrm>
            <a:off x="1479629" y="1233053"/>
            <a:ext cx="7243520" cy="1015663"/>
          </a:xfrm>
          <a:prstGeom prst="rect">
            <a:avLst/>
          </a:prstGeom>
          <a:noFill/>
        </p:spPr>
        <p:txBody>
          <a:bodyPr wrap="square" rtlCol="0">
            <a:spAutoFit/>
          </a:bodyPr>
          <a:lstStyle/>
          <a:p>
            <a:r>
              <a:rPr lang="de-DE" sz="2000" b="1" dirty="0" smtClean="0">
                <a:solidFill>
                  <a:srgbClr val="049BE4"/>
                </a:solidFill>
                <a:latin typeface="Lato" panose="020B0604020202020204" charset="0"/>
              </a:rPr>
              <a:t>Kreatives (Zusammen-)Arbeiten</a:t>
            </a: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131" y="2193692"/>
            <a:ext cx="1703919" cy="1703919"/>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200" y="2446864"/>
            <a:ext cx="1999611" cy="1272480"/>
          </a:xfrm>
          <a:prstGeom prst="rect">
            <a:avLst/>
          </a:prstGeom>
        </p:spPr>
      </p:pic>
    </p:spTree>
    <p:extLst>
      <p:ext uri="{BB962C8B-B14F-4D97-AF65-F5344CB8AC3E}">
        <p14:creationId xmlns:p14="http://schemas.microsoft.com/office/powerpoint/2010/main" val="25096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257228" y="1547156"/>
            <a:ext cx="7473377" cy="2092881"/>
          </a:xfrm>
          <a:prstGeom prst="rect">
            <a:avLst/>
          </a:prstGeom>
          <a:noFill/>
        </p:spPr>
        <p:txBody>
          <a:bodyPr wrap="square" rtlCol="0">
            <a:spAutoFit/>
          </a:bodyPr>
          <a:lstStyle/>
          <a:p>
            <a:r>
              <a:rPr lang="de-DE" sz="2000" b="1" dirty="0">
                <a:solidFill>
                  <a:srgbClr val="049BE4"/>
                </a:solidFill>
                <a:latin typeface="Lato" panose="020B0604020202020204" charset="0"/>
              </a:rPr>
              <a:t>Kreatives (Zusammen-)</a:t>
            </a:r>
            <a:r>
              <a:rPr lang="de-DE" sz="2000" b="1" dirty="0" smtClean="0">
                <a:solidFill>
                  <a:srgbClr val="049BE4"/>
                </a:solidFill>
                <a:latin typeface="Lato" panose="020B0604020202020204" charset="0"/>
              </a:rPr>
              <a:t>Arbeiten: </a:t>
            </a:r>
            <a:r>
              <a:rPr lang="de-DE" sz="2000" b="1" dirty="0" err="1" smtClean="0">
                <a:solidFill>
                  <a:srgbClr val="049BE4"/>
                </a:solidFill>
                <a:latin typeface="Lato" panose="020B0604020202020204" charset="0"/>
              </a:rPr>
              <a:t>Canva</a:t>
            </a:r>
            <a:endParaRPr lang="de-DE" sz="2000" b="1" dirty="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Kostenloses</a:t>
            </a:r>
            <a:r>
              <a:rPr lang="de-DE" dirty="0" smtClean="0">
                <a:solidFill>
                  <a:schemeClr val="bg2">
                    <a:lumMod val="50000"/>
                    <a:lumOff val="50000"/>
                  </a:schemeClr>
                </a:solidFill>
                <a:latin typeface="Lato" panose="020B0604020202020204" charset="0"/>
              </a:rPr>
              <a:t> Designtool</a:t>
            </a:r>
          </a:p>
          <a:p>
            <a:pPr marL="285750" indent="-285750">
              <a:buFont typeface="Wingdings" panose="05000000000000000000" pitchFamily="2" charset="2"/>
              <a:buChar char="ü"/>
            </a:pPr>
            <a:endParaRPr lang="de-DE" b="1"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8.000 kostenlose Vorlagen, 100 Designtypen, Austausch im Team möglich</a:t>
            </a:r>
          </a:p>
          <a:p>
            <a:pPr marL="285750" indent="-285750">
              <a:buFont typeface="Wingdings" panose="05000000000000000000" pitchFamily="2" charset="2"/>
              <a:buChar char="ü"/>
            </a:pPr>
            <a:endParaRPr lang="de-DE" b="1"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Wichtig: Datenschutz beachten!</a:t>
            </a:r>
            <a:endParaRPr lang="de-DE" b="1" dirty="0">
              <a:solidFill>
                <a:schemeClr val="bg2">
                  <a:lumMod val="50000"/>
                  <a:lumOff val="50000"/>
                </a:schemeClr>
              </a:solidFill>
              <a:latin typeface="Lato" panose="020B0604020202020204" charset="0"/>
            </a:endParaRPr>
          </a:p>
        </p:txBody>
      </p:sp>
      <p:sp>
        <p:nvSpPr>
          <p:cNvPr id="9" name="Rechteck 8"/>
          <p:cNvSpPr/>
          <p:nvPr/>
        </p:nvSpPr>
        <p:spPr>
          <a:xfrm>
            <a:off x="3302722" y="4445505"/>
            <a:ext cx="2045494" cy="276999"/>
          </a:xfrm>
          <a:prstGeom prst="rect">
            <a:avLst/>
          </a:prstGeom>
        </p:spPr>
        <p:txBody>
          <a:bodyPr wrap="square">
            <a:spAutoFit/>
          </a:bodyPr>
          <a:lstStyle/>
          <a:p>
            <a:r>
              <a:rPr lang="de-DE" sz="1200" dirty="0">
                <a:solidFill>
                  <a:schemeClr val="tx2"/>
                </a:solidFill>
                <a:latin typeface="Lato" panose="020B0604020202020204" charset="0"/>
              </a:rPr>
              <a:t>https://www.canva.com/</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325" y="3426857"/>
            <a:ext cx="1665611" cy="936906"/>
          </a:xfrm>
          <a:prstGeom prst="rect">
            <a:avLst/>
          </a:prstGeom>
        </p:spPr>
      </p:pic>
    </p:spTree>
    <p:extLst>
      <p:ext uri="{BB962C8B-B14F-4D97-AF65-F5344CB8AC3E}">
        <p14:creationId xmlns:p14="http://schemas.microsoft.com/office/powerpoint/2010/main" val="421711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038569" y="1508822"/>
            <a:ext cx="7473377" cy="2092881"/>
          </a:xfrm>
          <a:prstGeom prst="rect">
            <a:avLst/>
          </a:prstGeom>
          <a:noFill/>
        </p:spPr>
        <p:txBody>
          <a:bodyPr wrap="square" rtlCol="0">
            <a:spAutoFit/>
          </a:bodyPr>
          <a:lstStyle/>
          <a:p>
            <a:r>
              <a:rPr lang="de-DE" sz="2000" b="1" dirty="0">
                <a:solidFill>
                  <a:srgbClr val="049BE4"/>
                </a:solidFill>
                <a:latin typeface="Lato" panose="020B0604020202020204" charset="0"/>
              </a:rPr>
              <a:t>Kreatives (Zusammen-)</a:t>
            </a:r>
            <a:r>
              <a:rPr lang="de-DE" sz="2000" b="1" dirty="0" smtClean="0">
                <a:solidFill>
                  <a:srgbClr val="049BE4"/>
                </a:solidFill>
                <a:latin typeface="Lato" panose="020B0604020202020204" charset="0"/>
              </a:rPr>
              <a:t>Arbeiten: </a:t>
            </a:r>
            <a:r>
              <a:rPr lang="de-DE" sz="2000" b="1" dirty="0" err="1" smtClean="0">
                <a:solidFill>
                  <a:srgbClr val="049BE4"/>
                </a:solidFill>
                <a:latin typeface="Lato" panose="020B0604020202020204" charset="0"/>
              </a:rPr>
              <a:t>draw.chat</a:t>
            </a:r>
            <a:endParaRPr lang="de-DE" sz="2000" b="1" dirty="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Kostenloses</a:t>
            </a:r>
            <a:r>
              <a:rPr lang="de-DE" dirty="0" smtClean="0">
                <a:solidFill>
                  <a:schemeClr val="bg2">
                    <a:lumMod val="50000"/>
                    <a:lumOff val="50000"/>
                  </a:schemeClr>
                </a:solidFill>
                <a:latin typeface="Lato" panose="020B0604020202020204" charset="0"/>
              </a:rPr>
              <a:t> (englisches) Whiteboard</a:t>
            </a:r>
          </a:p>
          <a:p>
            <a:pPr marL="285750" indent="-285750">
              <a:buFont typeface="Wingdings" panose="05000000000000000000" pitchFamily="2" charset="2"/>
              <a:buChar char="ü"/>
            </a:pPr>
            <a:endParaRPr lang="de-DE" b="1"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Gemeinsames Bearbeiten (auch durch Chatfunktion) möglich</a:t>
            </a:r>
          </a:p>
          <a:p>
            <a:pPr marL="285750" indent="-285750">
              <a:buFont typeface="Wingdings" panose="05000000000000000000" pitchFamily="2" charset="2"/>
              <a:buChar char="ü"/>
            </a:pPr>
            <a:endParaRPr lang="de-DE" b="1"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Vorherige Inhalte können – trotz Löschungen – noch gesehen werden</a:t>
            </a:r>
          </a:p>
        </p:txBody>
      </p:sp>
      <p:sp>
        <p:nvSpPr>
          <p:cNvPr id="9" name="Rechteck 8"/>
          <p:cNvSpPr/>
          <p:nvPr/>
        </p:nvSpPr>
        <p:spPr>
          <a:xfrm>
            <a:off x="2211301" y="4460364"/>
            <a:ext cx="5127914" cy="276999"/>
          </a:xfrm>
          <a:prstGeom prst="rect">
            <a:avLst/>
          </a:prstGeom>
        </p:spPr>
        <p:txBody>
          <a:bodyPr wrap="square">
            <a:spAutoFit/>
          </a:bodyPr>
          <a:lstStyle/>
          <a:p>
            <a:r>
              <a:rPr lang="de-DE" sz="1200" dirty="0">
                <a:solidFill>
                  <a:schemeClr val="tx2"/>
                </a:solidFill>
                <a:latin typeface="Lato" panose="020B0604020202020204" charset="0"/>
              </a:rPr>
              <a:t>https://draw.chat/BDEE3EA38FE511CD92E:du0ps46h#p1,0,0,r0,s1</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052" y="3681840"/>
            <a:ext cx="1254584" cy="659256"/>
          </a:xfrm>
          <a:prstGeom prst="rect">
            <a:avLst/>
          </a:prstGeom>
        </p:spPr>
      </p:pic>
    </p:spTree>
    <p:extLst>
      <p:ext uri="{BB962C8B-B14F-4D97-AF65-F5344CB8AC3E}">
        <p14:creationId xmlns:p14="http://schemas.microsoft.com/office/powerpoint/2010/main" val="59796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smtClean="0"/>
              <a:t>Online-Tools</a:t>
            </a:r>
            <a:endParaRPr lang="de-DE" dirty="0"/>
          </a:p>
        </p:txBody>
      </p:sp>
      <p:sp>
        <p:nvSpPr>
          <p:cNvPr id="8" name="Textfeld 7">
            <a:extLst>
              <a:ext uri="{FF2B5EF4-FFF2-40B4-BE49-F238E27FC236}">
                <a16:creationId xmlns:a16="http://schemas.microsoft.com/office/drawing/2014/main" id="{B9241522-6DB1-4559-AA02-D6620444E7EB}"/>
              </a:ext>
            </a:extLst>
          </p:cNvPr>
          <p:cNvSpPr txBox="1"/>
          <p:nvPr/>
        </p:nvSpPr>
        <p:spPr>
          <a:xfrm>
            <a:off x="1257228" y="1686302"/>
            <a:ext cx="7473377" cy="1661993"/>
          </a:xfrm>
          <a:prstGeom prst="rect">
            <a:avLst/>
          </a:prstGeom>
          <a:noFill/>
        </p:spPr>
        <p:txBody>
          <a:bodyPr wrap="square" rtlCol="0">
            <a:spAutoFit/>
          </a:bodyPr>
          <a:lstStyle/>
          <a:p>
            <a:r>
              <a:rPr lang="de-DE" sz="2000" b="1" dirty="0">
                <a:solidFill>
                  <a:srgbClr val="049BE4"/>
                </a:solidFill>
                <a:latin typeface="Lato" panose="020B0604020202020204" charset="0"/>
              </a:rPr>
              <a:t>Kreatives (Zusammen-)</a:t>
            </a:r>
            <a:r>
              <a:rPr lang="de-DE" sz="2000" b="1" dirty="0" smtClean="0">
                <a:solidFill>
                  <a:srgbClr val="049BE4"/>
                </a:solidFill>
                <a:latin typeface="Lato" panose="020B0604020202020204" charset="0"/>
              </a:rPr>
              <a:t>Arbeiten: </a:t>
            </a:r>
            <a:r>
              <a:rPr lang="de-DE" sz="2000" b="1" dirty="0" err="1" smtClean="0">
                <a:solidFill>
                  <a:srgbClr val="049BE4"/>
                </a:solidFill>
                <a:latin typeface="Lato" panose="020B0604020202020204" charset="0"/>
              </a:rPr>
              <a:t>MindMup</a:t>
            </a:r>
            <a:endParaRPr lang="de-DE" sz="2000" b="1" dirty="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Kostenloses</a:t>
            </a:r>
            <a:r>
              <a:rPr lang="de-DE" dirty="0" smtClean="0">
                <a:solidFill>
                  <a:schemeClr val="bg2">
                    <a:lumMod val="50000"/>
                    <a:lumOff val="50000"/>
                  </a:schemeClr>
                </a:solidFill>
                <a:latin typeface="Lato" panose="020B0604020202020204" charset="0"/>
              </a:rPr>
              <a:t> (englisches) </a:t>
            </a:r>
            <a:r>
              <a:rPr lang="de-DE" dirty="0" err="1" smtClean="0">
                <a:solidFill>
                  <a:schemeClr val="bg2">
                    <a:lumMod val="50000"/>
                    <a:lumOff val="50000"/>
                  </a:schemeClr>
                </a:solidFill>
                <a:latin typeface="Lato" panose="020B0604020202020204" charset="0"/>
              </a:rPr>
              <a:t>MindMap</a:t>
            </a:r>
            <a:r>
              <a:rPr lang="de-DE" dirty="0" smtClean="0">
                <a:solidFill>
                  <a:schemeClr val="bg2">
                    <a:lumMod val="50000"/>
                    <a:lumOff val="50000"/>
                  </a:schemeClr>
                </a:solidFill>
                <a:latin typeface="Lato" panose="020B0604020202020204" charset="0"/>
              </a:rPr>
              <a:t>-Tool</a:t>
            </a:r>
          </a:p>
          <a:p>
            <a:pPr marL="285750" indent="-285750">
              <a:buFont typeface="Wingdings" panose="05000000000000000000" pitchFamily="2" charset="2"/>
              <a:buChar char="ü"/>
            </a:pPr>
            <a:endParaRPr lang="de-DE" b="1"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b="1" dirty="0" smtClean="0">
                <a:solidFill>
                  <a:schemeClr val="bg2">
                    <a:lumMod val="50000"/>
                    <a:lumOff val="50000"/>
                  </a:schemeClr>
                </a:solidFill>
                <a:latin typeface="Lato" panose="020B0604020202020204" charset="0"/>
              </a:rPr>
              <a:t>Wichtig: öffentlich zugänglich; </a:t>
            </a:r>
            <a:r>
              <a:rPr lang="de-DE" b="1" dirty="0" err="1" smtClean="0">
                <a:solidFill>
                  <a:schemeClr val="bg2">
                    <a:lumMod val="50000"/>
                    <a:lumOff val="50000"/>
                  </a:schemeClr>
                </a:solidFill>
                <a:latin typeface="Lato" panose="020B0604020202020204" charset="0"/>
              </a:rPr>
              <a:t>MindMap</a:t>
            </a:r>
            <a:r>
              <a:rPr lang="de-DE" b="1" dirty="0" smtClean="0">
                <a:solidFill>
                  <a:schemeClr val="bg2">
                    <a:lumMod val="50000"/>
                    <a:lumOff val="50000"/>
                  </a:schemeClr>
                </a:solidFill>
                <a:latin typeface="Lato" panose="020B0604020202020204" charset="0"/>
              </a:rPr>
              <a:t> wird 24h auf dem Server gespeichert</a:t>
            </a:r>
          </a:p>
        </p:txBody>
      </p:sp>
      <p:sp>
        <p:nvSpPr>
          <p:cNvPr id="9" name="Rechteck 8"/>
          <p:cNvSpPr/>
          <p:nvPr/>
        </p:nvSpPr>
        <p:spPr>
          <a:xfrm>
            <a:off x="2984103" y="4438052"/>
            <a:ext cx="4019626" cy="276999"/>
          </a:xfrm>
          <a:prstGeom prst="rect">
            <a:avLst/>
          </a:prstGeom>
        </p:spPr>
        <p:txBody>
          <a:bodyPr wrap="square">
            <a:spAutoFit/>
          </a:bodyPr>
          <a:lstStyle/>
          <a:p>
            <a:r>
              <a:rPr lang="de-DE" sz="1200" dirty="0">
                <a:solidFill>
                  <a:schemeClr val="tx2"/>
                </a:solidFill>
                <a:latin typeface="Lato" panose="020B0604020202020204" charset="0"/>
              </a:rPr>
              <a:t>https://app.mindmup.com/map/new/1599820807503</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120" y="3499100"/>
            <a:ext cx="1238516" cy="788147"/>
          </a:xfrm>
          <a:prstGeom prst="rect">
            <a:avLst/>
          </a:prstGeom>
        </p:spPr>
      </p:pic>
    </p:spTree>
    <p:extLst>
      <p:ext uri="{BB962C8B-B14F-4D97-AF65-F5344CB8AC3E}">
        <p14:creationId xmlns:p14="http://schemas.microsoft.com/office/powerpoint/2010/main" val="396389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815009" y="571667"/>
            <a:ext cx="7580435" cy="3774854"/>
          </a:xfrm>
          <a:prstGeom prst="rect">
            <a:avLst/>
          </a:prstGeom>
        </p:spPr>
      </p:pic>
      <p:sp>
        <p:nvSpPr>
          <p:cNvPr id="2" name="Titel 1">
            <a:extLst>
              <a:ext uri="{FF2B5EF4-FFF2-40B4-BE49-F238E27FC236}">
                <a16:creationId xmlns:a16="http://schemas.microsoft.com/office/drawing/2014/main" id="{8C12E96A-8F0C-4F03-8497-5841909A4EDE}"/>
              </a:ext>
            </a:extLst>
          </p:cNvPr>
          <p:cNvSpPr>
            <a:spLocks noGrp="1"/>
          </p:cNvSpPr>
          <p:nvPr>
            <p:ph type="title"/>
          </p:nvPr>
        </p:nvSpPr>
        <p:spPr>
          <a:xfrm>
            <a:off x="3439385" y="372886"/>
            <a:ext cx="5127914" cy="681326"/>
          </a:xfrm>
        </p:spPr>
        <p:txBody>
          <a:bodyPr/>
          <a:lstStyle/>
          <a:p>
            <a:r>
              <a:rPr lang="de-DE" dirty="0"/>
              <a:t>Umfrage</a:t>
            </a:r>
          </a:p>
        </p:txBody>
      </p:sp>
      <p:sp>
        <p:nvSpPr>
          <p:cNvPr id="3" name="Textplatzhalter 2">
            <a:extLst>
              <a:ext uri="{FF2B5EF4-FFF2-40B4-BE49-F238E27FC236}">
                <a16:creationId xmlns:a16="http://schemas.microsoft.com/office/drawing/2014/main" id="{4CB332B3-5FD0-4F07-B10D-18A423C836F1}"/>
              </a:ext>
            </a:extLst>
          </p:cNvPr>
          <p:cNvSpPr>
            <a:spLocks noGrp="1"/>
          </p:cNvSpPr>
          <p:nvPr>
            <p:ph type="body" sz="quarter" idx="10"/>
          </p:nvPr>
        </p:nvSpPr>
        <p:spPr>
          <a:xfrm>
            <a:off x="2584174" y="1271491"/>
            <a:ext cx="3975652" cy="2313421"/>
          </a:xfrm>
        </p:spPr>
        <p:txBody>
          <a:bodyPr/>
          <a:lstStyle/>
          <a:p>
            <a:pPr algn="ctr"/>
            <a:endParaRPr lang="de-DE" dirty="0"/>
          </a:p>
          <a:p>
            <a:pPr algn="ctr"/>
            <a:r>
              <a:rPr lang="de-DE" dirty="0">
                <a:solidFill>
                  <a:schemeClr val="bg2">
                    <a:lumMod val="50000"/>
                    <a:lumOff val="50000"/>
                  </a:schemeClr>
                </a:solidFill>
              </a:rPr>
              <a:t>Um abzufragen, welches der Tools Sie am ehesten interessiert, gibt es eine kurze Umfrage.</a:t>
            </a:r>
          </a:p>
          <a:p>
            <a:pPr algn="ctr"/>
            <a:endParaRPr lang="de-DE" dirty="0">
              <a:solidFill>
                <a:schemeClr val="bg2">
                  <a:lumMod val="50000"/>
                  <a:lumOff val="50000"/>
                </a:schemeClr>
              </a:solidFill>
            </a:endParaRPr>
          </a:p>
          <a:p>
            <a:pPr algn="ctr"/>
            <a:r>
              <a:rPr lang="de-DE" dirty="0">
                <a:solidFill>
                  <a:srgbClr val="049BE4"/>
                </a:solidFill>
              </a:rPr>
              <a:t>Dafür benötigen Sie Ihr Smartphone.</a:t>
            </a:r>
          </a:p>
          <a:p>
            <a:pPr algn="ctr"/>
            <a:r>
              <a:rPr lang="de-DE" dirty="0">
                <a:solidFill>
                  <a:schemeClr val="bg2">
                    <a:lumMod val="50000"/>
                    <a:lumOff val="50000"/>
                  </a:schemeClr>
                </a:solidFill>
              </a:rPr>
              <a:t/>
            </a:r>
            <a:br>
              <a:rPr lang="de-DE" dirty="0">
                <a:solidFill>
                  <a:schemeClr val="bg2">
                    <a:lumMod val="50000"/>
                    <a:lumOff val="50000"/>
                  </a:schemeClr>
                </a:solidFill>
              </a:rPr>
            </a:br>
            <a:r>
              <a:rPr lang="de-DE" dirty="0">
                <a:solidFill>
                  <a:schemeClr val="bg2">
                    <a:lumMod val="50000"/>
                    <a:lumOff val="50000"/>
                  </a:schemeClr>
                </a:solidFill>
              </a:rPr>
              <a:t>Gehen Sie auf menti.com und geben Sie den </a:t>
            </a:r>
            <a:r>
              <a:rPr lang="de-DE" dirty="0">
                <a:solidFill>
                  <a:srgbClr val="049BE4"/>
                </a:solidFill>
              </a:rPr>
              <a:t>Code XXX </a:t>
            </a:r>
            <a:r>
              <a:rPr lang="de-DE" dirty="0" err="1">
                <a:solidFill>
                  <a:srgbClr val="049BE4"/>
                </a:solidFill>
              </a:rPr>
              <a:t>XXX</a:t>
            </a:r>
            <a:r>
              <a:rPr lang="de-DE" dirty="0">
                <a:solidFill>
                  <a:srgbClr val="049BE4"/>
                </a:solidFill>
              </a:rPr>
              <a:t>  </a:t>
            </a:r>
            <a:r>
              <a:rPr lang="de-DE" dirty="0">
                <a:solidFill>
                  <a:schemeClr val="bg2">
                    <a:lumMod val="50000"/>
                    <a:lumOff val="50000"/>
                  </a:schemeClr>
                </a:solidFill>
              </a:rPr>
              <a:t>ein.</a:t>
            </a:r>
          </a:p>
          <a:p>
            <a:pPr algn="ctr"/>
            <a:r>
              <a:rPr lang="de-DE" dirty="0">
                <a:solidFill>
                  <a:schemeClr val="bg2">
                    <a:lumMod val="50000"/>
                    <a:lumOff val="50000"/>
                  </a:schemeClr>
                </a:solidFill>
              </a:rPr>
              <a:t>Somit gelangen Sie zur </a:t>
            </a:r>
            <a:r>
              <a:rPr lang="de-DE" dirty="0" err="1">
                <a:solidFill>
                  <a:schemeClr val="bg2">
                    <a:lumMod val="50000"/>
                    <a:lumOff val="50000"/>
                  </a:schemeClr>
                </a:solidFill>
              </a:rPr>
              <a:t>Umfrageund</a:t>
            </a:r>
            <a:r>
              <a:rPr lang="de-DE" dirty="0">
                <a:solidFill>
                  <a:schemeClr val="bg2">
                    <a:lumMod val="50000"/>
                    <a:lumOff val="50000"/>
                  </a:schemeClr>
                </a:solidFill>
              </a:rPr>
              <a:t> können die Tools bewerten!</a:t>
            </a:r>
          </a:p>
        </p:txBody>
      </p:sp>
      <p:sp>
        <p:nvSpPr>
          <p:cNvPr id="4" name="Rechteck 3"/>
          <p:cNvSpPr/>
          <p:nvPr/>
        </p:nvSpPr>
        <p:spPr>
          <a:xfrm>
            <a:off x="3230614" y="4438288"/>
            <a:ext cx="3042821" cy="307777"/>
          </a:xfrm>
          <a:prstGeom prst="rect">
            <a:avLst/>
          </a:prstGeom>
        </p:spPr>
        <p:txBody>
          <a:bodyPr wrap="none">
            <a:spAutoFit/>
          </a:bodyPr>
          <a:lstStyle/>
          <a:p>
            <a:r>
              <a:rPr lang="de-DE" dirty="0">
                <a:solidFill>
                  <a:schemeClr val="bg2">
                    <a:lumMod val="50000"/>
                    <a:lumOff val="50000"/>
                  </a:schemeClr>
                </a:solidFill>
                <a:latin typeface="Lato" panose="020B0604020202020204" charset="0"/>
              </a:rPr>
              <a:t>https://www.menti.com/hgctg99s6p</a:t>
            </a:r>
          </a:p>
        </p:txBody>
      </p:sp>
    </p:spTree>
    <p:extLst>
      <p:ext uri="{BB962C8B-B14F-4D97-AF65-F5344CB8AC3E}">
        <p14:creationId xmlns:p14="http://schemas.microsoft.com/office/powerpoint/2010/main" val="3432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Pause</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355" y="689811"/>
            <a:ext cx="3742824" cy="3742824"/>
          </a:xfrm>
          <a:prstGeom prst="rect">
            <a:avLst/>
          </a:prstGeom>
        </p:spPr>
      </p:pic>
    </p:spTree>
    <p:extLst>
      <p:ext uri="{BB962C8B-B14F-4D97-AF65-F5344CB8AC3E}">
        <p14:creationId xmlns:p14="http://schemas.microsoft.com/office/powerpoint/2010/main" val="60036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smtClean="0"/>
              <a:t>Kennenlernen</a:t>
            </a:r>
            <a:endParaRPr lang="de-DE" dirty="0"/>
          </a:p>
        </p:txBody>
      </p:sp>
      <p:sp>
        <p:nvSpPr>
          <p:cNvPr id="4" name="Textfeld 3">
            <a:extLst>
              <a:ext uri="{FF2B5EF4-FFF2-40B4-BE49-F238E27FC236}">
                <a16:creationId xmlns:a16="http://schemas.microsoft.com/office/drawing/2014/main" id="{59670E7E-29DF-45CA-8E9A-9EF6DF3D0C5B}"/>
              </a:ext>
            </a:extLst>
          </p:cNvPr>
          <p:cNvSpPr txBox="1"/>
          <p:nvPr/>
        </p:nvSpPr>
        <p:spPr>
          <a:xfrm>
            <a:off x="1479610" y="1560375"/>
            <a:ext cx="7156747" cy="1578894"/>
          </a:xfrm>
          <a:prstGeom prst="rect">
            <a:avLst/>
          </a:prstGeom>
          <a:noFill/>
        </p:spPr>
        <p:txBody>
          <a:bodyPr wrap="square" rtlCol="0">
            <a:spAutoFit/>
          </a:bodyPr>
          <a:lstStyle/>
          <a:p>
            <a:pPr lvl="0">
              <a:lnSpc>
                <a:spcPct val="115000"/>
              </a:lnSpc>
              <a:buSzPts val="1800"/>
            </a:pPr>
            <a:r>
              <a:rPr lang="de-DE" sz="2800" dirty="0" smtClean="0">
                <a:solidFill>
                  <a:schemeClr val="bg2">
                    <a:lumMod val="50000"/>
                    <a:lumOff val="50000"/>
                  </a:schemeClr>
                </a:solidFill>
                <a:latin typeface="Lato" panose="020B0604020202020204" charset="0"/>
                <a:ea typeface="Raleway"/>
                <a:cs typeface="Raleway"/>
                <a:sym typeface="Raleway"/>
              </a:rPr>
              <a:t>Benennen Sie bei der Vorstellungsrunde	 </a:t>
            </a:r>
            <a:r>
              <a:rPr lang="de-DE" sz="2800" b="1" dirty="0" smtClean="0">
                <a:solidFill>
                  <a:schemeClr val="bg2">
                    <a:lumMod val="50000"/>
                    <a:lumOff val="50000"/>
                  </a:schemeClr>
                </a:solidFill>
                <a:latin typeface="Lato" panose="020B0604020202020204" charset="0"/>
                <a:ea typeface="Raleway"/>
                <a:cs typeface="Raleway"/>
                <a:sym typeface="Raleway"/>
              </a:rPr>
              <a:t>drei Hashtags (#)</a:t>
            </a:r>
            <a:r>
              <a:rPr lang="de-DE" sz="2800" dirty="0" smtClean="0">
                <a:solidFill>
                  <a:schemeClr val="bg2">
                    <a:lumMod val="50000"/>
                    <a:lumOff val="50000"/>
                  </a:schemeClr>
                </a:solidFill>
                <a:latin typeface="Lato" panose="020B0604020202020204" charset="0"/>
                <a:ea typeface="Raleway"/>
                <a:cs typeface="Raleway"/>
                <a:sym typeface="Raleway"/>
              </a:rPr>
              <a:t>, </a:t>
            </a:r>
          </a:p>
          <a:p>
            <a:pPr lvl="0">
              <a:lnSpc>
                <a:spcPct val="115000"/>
              </a:lnSpc>
              <a:buSzPts val="1800"/>
            </a:pPr>
            <a:r>
              <a:rPr lang="de-DE" sz="2800" dirty="0" smtClean="0">
                <a:solidFill>
                  <a:schemeClr val="bg2">
                    <a:lumMod val="50000"/>
                    <a:lumOff val="50000"/>
                  </a:schemeClr>
                </a:solidFill>
                <a:latin typeface="Lato" panose="020B0604020202020204" charset="0"/>
                <a:ea typeface="Raleway"/>
                <a:cs typeface="Raleway"/>
                <a:sym typeface="Raleway"/>
              </a:rPr>
              <a:t>die Sie und Ihre Arbeit beschreiben!</a:t>
            </a:r>
            <a:endParaRPr lang="de-DE" sz="2800" dirty="0">
              <a:solidFill>
                <a:schemeClr val="bg2">
                  <a:lumMod val="50000"/>
                  <a:lumOff val="50000"/>
                </a:schemeClr>
              </a:solidFill>
              <a:latin typeface="Lato" panose="020B0604020202020204" charset="0"/>
              <a:ea typeface="Raleway"/>
              <a:cs typeface="Raleway"/>
              <a:sym typeface="Raleway"/>
            </a:endParaRPr>
          </a:p>
        </p:txBody>
      </p:sp>
      <p:sp>
        <p:nvSpPr>
          <p:cNvPr id="10" name="Textfeld 9">
            <a:extLst>
              <a:ext uri="{FF2B5EF4-FFF2-40B4-BE49-F238E27FC236}">
                <a16:creationId xmlns:a16="http://schemas.microsoft.com/office/drawing/2014/main" id="{59670E7E-29DF-45CA-8E9A-9EF6DF3D0C5B}"/>
              </a:ext>
            </a:extLst>
          </p:cNvPr>
          <p:cNvSpPr txBox="1"/>
          <p:nvPr/>
        </p:nvSpPr>
        <p:spPr>
          <a:xfrm>
            <a:off x="1503675" y="3393067"/>
            <a:ext cx="6951026" cy="835613"/>
          </a:xfrm>
          <a:prstGeom prst="rect">
            <a:avLst/>
          </a:prstGeom>
          <a:noFill/>
        </p:spPr>
        <p:txBody>
          <a:bodyPr wrap="square" rtlCol="0">
            <a:spAutoFit/>
          </a:bodyPr>
          <a:lstStyle/>
          <a:p>
            <a:pPr lvl="0">
              <a:lnSpc>
                <a:spcPct val="115000"/>
              </a:lnSpc>
              <a:buSzPts val="1800"/>
            </a:pPr>
            <a:r>
              <a:rPr lang="de-DE" dirty="0" smtClean="0">
                <a:solidFill>
                  <a:schemeClr val="bg2">
                    <a:lumMod val="50000"/>
                    <a:lumOff val="50000"/>
                  </a:schemeClr>
                </a:solidFill>
                <a:latin typeface="Lato" panose="020B0604020202020204" charset="0"/>
                <a:ea typeface="Raleway"/>
                <a:cs typeface="Raleway"/>
                <a:sym typeface="Raleway"/>
              </a:rPr>
              <a:t>Beispiel:</a:t>
            </a:r>
          </a:p>
          <a:p>
            <a:pPr lvl="0">
              <a:lnSpc>
                <a:spcPct val="115000"/>
              </a:lnSpc>
              <a:buSzPts val="1800"/>
            </a:pPr>
            <a:r>
              <a:rPr lang="de-DE" dirty="0" smtClean="0">
                <a:solidFill>
                  <a:schemeClr val="bg2">
                    <a:lumMod val="50000"/>
                    <a:lumOff val="50000"/>
                  </a:schemeClr>
                </a:solidFill>
                <a:latin typeface="Lato" panose="020B0604020202020204" charset="0"/>
                <a:ea typeface="Raleway"/>
                <a:cs typeface="Raleway"/>
                <a:sym typeface="Raleway"/>
              </a:rPr>
              <a:t>Mein Name ist Lea Schubert und meine drei Hashtags sind </a:t>
            </a:r>
          </a:p>
          <a:p>
            <a:pPr lvl="0">
              <a:lnSpc>
                <a:spcPct val="115000"/>
              </a:lnSpc>
              <a:buSzPts val="1800"/>
            </a:pPr>
            <a:r>
              <a:rPr lang="de-DE" dirty="0" smtClean="0">
                <a:solidFill>
                  <a:schemeClr val="bg2">
                    <a:lumMod val="50000"/>
                    <a:lumOff val="50000"/>
                  </a:schemeClr>
                </a:solidFill>
                <a:latin typeface="Lato" panose="020B0604020202020204" charset="0"/>
                <a:ea typeface="Raleway"/>
                <a:cs typeface="Raleway"/>
                <a:sym typeface="Raleway"/>
              </a:rPr>
              <a:t>#Digitalisierung, #Musik und #Kreativität.</a:t>
            </a:r>
            <a:endParaRPr lang="de-DE" dirty="0">
              <a:solidFill>
                <a:schemeClr val="bg2">
                  <a:lumMod val="50000"/>
                  <a:lumOff val="50000"/>
                </a:schemeClr>
              </a:solidFill>
              <a:latin typeface="Lato" panose="020B0604020202020204" charset="0"/>
              <a:ea typeface="Raleway"/>
              <a:cs typeface="Raleway"/>
              <a:sym typeface="Raleway"/>
            </a:endParaRPr>
          </a:p>
        </p:txBody>
      </p:sp>
    </p:spTree>
    <p:extLst>
      <p:ext uri="{BB962C8B-B14F-4D97-AF65-F5344CB8AC3E}">
        <p14:creationId xmlns:p14="http://schemas.microsoft.com/office/powerpoint/2010/main" val="35956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Online-Tools testen</a:t>
            </a:r>
            <a:endParaRPr lang="de-DE" dirty="0"/>
          </a:p>
        </p:txBody>
      </p:sp>
      <p:sp>
        <p:nvSpPr>
          <p:cNvPr id="3" name="Textfeld 2"/>
          <p:cNvSpPr txBox="1"/>
          <p:nvPr/>
        </p:nvSpPr>
        <p:spPr>
          <a:xfrm>
            <a:off x="1379622" y="1410848"/>
            <a:ext cx="7195393" cy="2585323"/>
          </a:xfrm>
          <a:prstGeom prst="rect">
            <a:avLst/>
          </a:prstGeom>
          <a:noFill/>
        </p:spPr>
        <p:txBody>
          <a:bodyPr wrap="square" rtlCol="0">
            <a:spAutoFit/>
          </a:bodyPr>
          <a:lstStyle/>
          <a:p>
            <a:r>
              <a:rPr lang="de-DE" sz="2000" b="1" dirty="0" smtClean="0">
                <a:solidFill>
                  <a:srgbClr val="049BE4"/>
                </a:solidFill>
                <a:latin typeface="Lato" panose="020B0604020202020204" charset="0"/>
              </a:rPr>
              <a:t>Proberunde</a:t>
            </a:r>
          </a:p>
          <a:p>
            <a:endParaRPr lang="de-DE" sz="2000" b="1" dirty="0">
              <a:solidFill>
                <a:srgbClr val="049BE4"/>
              </a:solidFill>
              <a:latin typeface="Lato" panose="020B0604020202020204" charset="0"/>
            </a:endParaRPr>
          </a:p>
          <a:p>
            <a:pPr marL="285750" indent="-285750">
              <a:buFont typeface="Wingdings" panose="05000000000000000000" pitchFamily="2" charset="2"/>
              <a:buChar char="ü"/>
            </a:pPr>
            <a:endParaRPr lang="de-DE" sz="1800"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sz="1800" dirty="0" smtClean="0">
                <a:solidFill>
                  <a:schemeClr val="bg2">
                    <a:lumMod val="50000"/>
                    <a:lumOff val="50000"/>
                  </a:schemeClr>
                </a:solidFill>
                <a:latin typeface="Lato" panose="020B0604020202020204" charset="0"/>
              </a:rPr>
              <a:t>Welche drei Tools möchten Sie testen?</a:t>
            </a:r>
          </a:p>
          <a:p>
            <a:pPr marL="285750" indent="-285750">
              <a:buFont typeface="Wingdings" panose="05000000000000000000" pitchFamily="2" charset="2"/>
              <a:buChar char="ü"/>
            </a:pPr>
            <a:endParaRPr lang="de-DE" sz="1800"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sz="1800" dirty="0" smtClean="0">
                <a:solidFill>
                  <a:schemeClr val="bg2">
                    <a:lumMod val="50000"/>
                    <a:lumOff val="50000"/>
                  </a:schemeClr>
                </a:solidFill>
                <a:latin typeface="Lato" panose="020B0604020202020204" charset="0"/>
              </a:rPr>
              <a:t>Für welche Arbeitsbereiche können Sie sich die Tools vorstellen?</a:t>
            </a:r>
          </a:p>
          <a:p>
            <a:pPr marL="285750" indent="-285750">
              <a:buFont typeface="Wingdings" panose="05000000000000000000" pitchFamily="2" charset="2"/>
              <a:buChar char="ü"/>
            </a:pPr>
            <a:endParaRPr lang="de-DE" sz="1800" dirty="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sz="1800" dirty="0" smtClean="0">
                <a:solidFill>
                  <a:schemeClr val="bg2">
                    <a:lumMod val="50000"/>
                    <a:lumOff val="50000"/>
                  </a:schemeClr>
                </a:solidFill>
                <a:latin typeface="Lato" panose="020B0604020202020204" charset="0"/>
              </a:rPr>
              <a:t>Welche Hindernisse könnte es geben?</a:t>
            </a:r>
            <a:r>
              <a:rPr lang="de-DE" dirty="0">
                <a:solidFill>
                  <a:schemeClr val="bg2">
                    <a:lumMod val="50000"/>
                    <a:lumOff val="50000"/>
                  </a:schemeClr>
                </a:solidFill>
                <a:latin typeface="Lato" panose="020B0604020202020204" charset="0"/>
              </a:rPr>
              <a:t/>
            </a:r>
            <a:br>
              <a:rPr lang="de-DE" dirty="0">
                <a:solidFill>
                  <a:schemeClr val="bg2">
                    <a:lumMod val="50000"/>
                    <a:lumOff val="50000"/>
                  </a:schemeClr>
                </a:solidFill>
                <a:latin typeface="Lato" panose="020B0604020202020204" charset="0"/>
              </a:rPr>
            </a:br>
            <a:endParaRPr lang="de-DE" dirty="0">
              <a:latin typeface="Lato" panose="020B0604020202020204" charset="0"/>
            </a:endParaRPr>
          </a:p>
        </p:txBody>
      </p:sp>
    </p:spTree>
    <p:extLst>
      <p:ext uri="{BB962C8B-B14F-4D97-AF65-F5344CB8AC3E}">
        <p14:creationId xmlns:p14="http://schemas.microsoft.com/office/powerpoint/2010/main" val="571911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2E96A-8F0C-4F03-8497-5841909A4EDE}"/>
              </a:ext>
            </a:extLst>
          </p:cNvPr>
          <p:cNvSpPr>
            <a:spLocks noGrp="1"/>
          </p:cNvSpPr>
          <p:nvPr>
            <p:ph type="title"/>
          </p:nvPr>
        </p:nvSpPr>
        <p:spPr/>
        <p:txBody>
          <a:bodyPr/>
          <a:lstStyle/>
          <a:p>
            <a:r>
              <a:rPr lang="de-DE" dirty="0"/>
              <a:t>Fragerunde</a:t>
            </a:r>
          </a:p>
        </p:txBody>
      </p:sp>
      <p:sp>
        <p:nvSpPr>
          <p:cNvPr id="3" name="Textplatzhalter 2">
            <a:extLst>
              <a:ext uri="{FF2B5EF4-FFF2-40B4-BE49-F238E27FC236}">
                <a16:creationId xmlns:a16="http://schemas.microsoft.com/office/drawing/2014/main" id="{4CB332B3-5FD0-4F07-B10D-18A423C836F1}"/>
              </a:ext>
            </a:extLst>
          </p:cNvPr>
          <p:cNvSpPr>
            <a:spLocks noGrp="1"/>
          </p:cNvSpPr>
          <p:nvPr>
            <p:ph type="body" sz="quarter" idx="10"/>
          </p:nvPr>
        </p:nvSpPr>
        <p:spPr>
          <a:xfrm>
            <a:off x="1091045" y="1404337"/>
            <a:ext cx="7339591" cy="2708275"/>
          </a:xfrm>
        </p:spPr>
        <p:txBody>
          <a:bodyPr/>
          <a:lstStyle/>
          <a:p>
            <a:pPr algn="ctr"/>
            <a:r>
              <a:rPr lang="de-DE" b="1" dirty="0"/>
              <a:t>Jetzt dürfen Sie </a:t>
            </a:r>
            <a:r>
              <a:rPr lang="de-DE" b="1" dirty="0" smtClean="0"/>
              <a:t>gerne </a:t>
            </a:r>
            <a:r>
              <a:rPr lang="de-DE" b="1" dirty="0"/>
              <a:t>Fragen </a:t>
            </a:r>
            <a:r>
              <a:rPr lang="de-DE" b="1" dirty="0" smtClean="0"/>
              <a:t>stellen</a:t>
            </a:r>
            <a:endParaRPr lang="de-DE" b="1" dirty="0"/>
          </a:p>
          <a:p>
            <a:pPr algn="ctr"/>
            <a:endParaRPr lang="de-DE" dirty="0"/>
          </a:p>
          <a:p>
            <a:pPr algn="ctr"/>
            <a:r>
              <a:rPr lang="de-DE" dirty="0">
                <a:solidFill>
                  <a:srgbClr val="049BE4"/>
                </a:solidFill>
              </a:rPr>
              <a:t>Alles ist erlaubt</a:t>
            </a:r>
          </a:p>
          <a:p>
            <a:pPr algn="ctr"/>
            <a:r>
              <a:rPr lang="de-DE" sz="1400" dirty="0"/>
              <a:t>Getreu dem Motto „Es gibt keine dummen Fragen“ können Sie hier offen Fragen stellen oder</a:t>
            </a:r>
          </a:p>
          <a:p>
            <a:pPr algn="ctr"/>
            <a:r>
              <a:rPr lang="de-DE" sz="1400" dirty="0"/>
              <a:t>über Ihre Erfahrungen berichten.</a:t>
            </a:r>
          </a:p>
          <a:p>
            <a:pPr algn="ctr"/>
            <a:endParaRPr lang="de-DE" dirty="0"/>
          </a:p>
          <a:p>
            <a:pPr algn="ctr"/>
            <a:r>
              <a:rPr lang="de-DE" dirty="0">
                <a:solidFill>
                  <a:srgbClr val="049BE4"/>
                </a:solidFill>
              </a:rPr>
              <a:t>Expert*innen-Fragen</a:t>
            </a:r>
          </a:p>
          <a:p>
            <a:pPr algn="ctr"/>
            <a:r>
              <a:rPr lang="de-DE" sz="1400" dirty="0"/>
              <a:t>Sollten Sie speziell auf Ihren Träger zugeschnittene Fragen haben, können Sie sich gern nach </a:t>
            </a:r>
          </a:p>
          <a:p>
            <a:pPr algn="ctr"/>
            <a:r>
              <a:rPr lang="de-DE" sz="1400" dirty="0"/>
              <a:t>der Fragerunde an </a:t>
            </a:r>
            <a:r>
              <a:rPr lang="de-DE" sz="1400" dirty="0" smtClean="0"/>
              <a:t>die Referentin von „</a:t>
            </a:r>
            <a:r>
              <a:rPr lang="de-DE" sz="1400" dirty="0" err="1" smtClean="0"/>
              <a:t>PILOT.digi</a:t>
            </a:r>
            <a:r>
              <a:rPr lang="de-DE" sz="1400" dirty="0" smtClean="0"/>
              <a:t>“ wenden</a:t>
            </a:r>
            <a:endParaRPr lang="de-DE" sz="1400" dirty="0"/>
          </a:p>
          <a:p>
            <a:pPr algn="ctr"/>
            <a:endParaRPr lang="de-DE" dirty="0"/>
          </a:p>
          <a:p>
            <a:pPr algn="ctr"/>
            <a:r>
              <a:rPr lang="de-DE" dirty="0">
                <a:solidFill>
                  <a:srgbClr val="049BE4"/>
                </a:solidFill>
              </a:rPr>
              <a:t>Gemeinsam finden wir eine Lösung!</a:t>
            </a:r>
          </a:p>
        </p:txBody>
      </p:sp>
    </p:spTree>
    <p:extLst>
      <p:ext uri="{BB962C8B-B14F-4D97-AF65-F5344CB8AC3E}">
        <p14:creationId xmlns:p14="http://schemas.microsoft.com/office/powerpoint/2010/main" val="275088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438275" y="733426"/>
            <a:ext cx="6619875" cy="3588464"/>
          </a:xfrm>
          <a:prstGeom prst="rect">
            <a:avLst/>
          </a:prstGeom>
        </p:spPr>
      </p:pic>
      <p:sp>
        <p:nvSpPr>
          <p:cNvPr id="2" name="Titel 1">
            <a:extLst>
              <a:ext uri="{FF2B5EF4-FFF2-40B4-BE49-F238E27FC236}">
                <a16:creationId xmlns:a16="http://schemas.microsoft.com/office/drawing/2014/main" id="{8C12E96A-8F0C-4F03-8497-5841909A4EDE}"/>
              </a:ext>
            </a:extLst>
          </p:cNvPr>
          <p:cNvSpPr>
            <a:spLocks noGrp="1"/>
          </p:cNvSpPr>
          <p:nvPr>
            <p:ph type="title"/>
          </p:nvPr>
        </p:nvSpPr>
        <p:spPr>
          <a:xfrm>
            <a:off x="3359872" y="392763"/>
            <a:ext cx="5127914" cy="681326"/>
          </a:xfrm>
        </p:spPr>
        <p:txBody>
          <a:bodyPr/>
          <a:lstStyle/>
          <a:p>
            <a:r>
              <a:rPr lang="de-DE" dirty="0" smtClean="0"/>
              <a:t>Feedback</a:t>
            </a:r>
            <a:endParaRPr lang="de-DE" dirty="0"/>
          </a:p>
        </p:txBody>
      </p:sp>
      <p:sp>
        <p:nvSpPr>
          <p:cNvPr id="3" name="Textplatzhalter 2">
            <a:extLst>
              <a:ext uri="{FF2B5EF4-FFF2-40B4-BE49-F238E27FC236}">
                <a16:creationId xmlns:a16="http://schemas.microsoft.com/office/drawing/2014/main" id="{4CB332B3-5FD0-4F07-B10D-18A423C836F1}"/>
              </a:ext>
            </a:extLst>
          </p:cNvPr>
          <p:cNvSpPr>
            <a:spLocks noGrp="1"/>
          </p:cNvSpPr>
          <p:nvPr>
            <p:ph type="body" sz="quarter" idx="10"/>
          </p:nvPr>
        </p:nvSpPr>
        <p:spPr>
          <a:xfrm>
            <a:off x="1438275" y="1669052"/>
            <a:ext cx="6957170" cy="2313421"/>
          </a:xfrm>
        </p:spPr>
        <p:txBody>
          <a:bodyPr/>
          <a:lstStyle/>
          <a:p>
            <a:endParaRPr lang="de-DE" dirty="0"/>
          </a:p>
          <a:p>
            <a:r>
              <a:rPr lang="de-DE" dirty="0" smtClean="0">
                <a:solidFill>
                  <a:schemeClr val="bg2">
                    <a:lumMod val="50000"/>
                    <a:lumOff val="50000"/>
                  </a:schemeClr>
                </a:solidFill>
              </a:rPr>
              <a:t>Feedback gibt es durch eine Word Cloud.</a:t>
            </a:r>
          </a:p>
          <a:p>
            <a:r>
              <a:rPr lang="de-DE" dirty="0" smtClean="0">
                <a:solidFill>
                  <a:schemeClr val="bg2">
                    <a:lumMod val="50000"/>
                    <a:lumOff val="50000"/>
                  </a:schemeClr>
                </a:solidFill>
              </a:rPr>
              <a:t>Hierbei können </a:t>
            </a:r>
            <a:r>
              <a:rPr lang="de-DE" dirty="0" smtClean="0">
                <a:solidFill>
                  <a:srgbClr val="049BE4"/>
                </a:solidFill>
              </a:rPr>
              <a:t>drei Begriffe </a:t>
            </a:r>
            <a:r>
              <a:rPr lang="de-DE" dirty="0" smtClean="0">
                <a:solidFill>
                  <a:schemeClr val="bg2">
                    <a:lumMod val="50000"/>
                    <a:lumOff val="50000"/>
                  </a:schemeClr>
                </a:solidFill>
              </a:rPr>
              <a:t>genannt werden, wie Sie den Workshop fanden.</a:t>
            </a:r>
          </a:p>
          <a:p>
            <a:endParaRPr lang="de-DE" dirty="0">
              <a:solidFill>
                <a:schemeClr val="bg2">
                  <a:lumMod val="50000"/>
                  <a:lumOff val="50000"/>
                </a:schemeClr>
              </a:solidFill>
            </a:endParaRPr>
          </a:p>
          <a:p>
            <a:r>
              <a:rPr lang="de-DE" dirty="0" smtClean="0">
                <a:solidFill>
                  <a:srgbClr val="049BE4"/>
                </a:solidFill>
              </a:rPr>
              <a:t>Dafür benötigen Sie Ihr Smartphone.</a:t>
            </a:r>
          </a:p>
          <a:p>
            <a:r>
              <a:rPr lang="de-DE" dirty="0">
                <a:solidFill>
                  <a:schemeClr val="bg2">
                    <a:lumMod val="50000"/>
                    <a:lumOff val="50000"/>
                  </a:schemeClr>
                </a:solidFill>
              </a:rPr>
              <a:t/>
            </a:r>
            <a:br>
              <a:rPr lang="de-DE" dirty="0">
                <a:solidFill>
                  <a:schemeClr val="bg2">
                    <a:lumMod val="50000"/>
                    <a:lumOff val="50000"/>
                  </a:schemeClr>
                </a:solidFill>
              </a:rPr>
            </a:br>
            <a:r>
              <a:rPr lang="de-DE" dirty="0" smtClean="0">
                <a:solidFill>
                  <a:schemeClr val="bg2">
                    <a:lumMod val="50000"/>
                    <a:lumOff val="50000"/>
                  </a:schemeClr>
                </a:solidFill>
              </a:rPr>
              <a:t>Gehen Sie auf menti.com und geben Sie den </a:t>
            </a:r>
            <a:r>
              <a:rPr lang="de-DE" dirty="0" smtClean="0">
                <a:solidFill>
                  <a:srgbClr val="049BE4"/>
                </a:solidFill>
              </a:rPr>
              <a:t>Code XXX </a:t>
            </a:r>
            <a:r>
              <a:rPr lang="de-DE" dirty="0" err="1" smtClean="0">
                <a:solidFill>
                  <a:srgbClr val="049BE4"/>
                </a:solidFill>
              </a:rPr>
              <a:t>XXX</a:t>
            </a:r>
            <a:r>
              <a:rPr lang="de-DE" dirty="0" smtClean="0">
                <a:solidFill>
                  <a:srgbClr val="049BE4"/>
                </a:solidFill>
              </a:rPr>
              <a:t>  </a:t>
            </a:r>
            <a:r>
              <a:rPr lang="de-DE" dirty="0" smtClean="0">
                <a:solidFill>
                  <a:schemeClr val="bg2">
                    <a:lumMod val="50000"/>
                    <a:lumOff val="50000"/>
                  </a:schemeClr>
                </a:solidFill>
              </a:rPr>
              <a:t>ein.</a:t>
            </a:r>
          </a:p>
          <a:p>
            <a:r>
              <a:rPr lang="de-DE" dirty="0" smtClean="0">
                <a:solidFill>
                  <a:schemeClr val="bg2">
                    <a:lumMod val="50000"/>
                    <a:lumOff val="50000"/>
                  </a:schemeClr>
                </a:solidFill>
              </a:rPr>
              <a:t>Somit gelangen Sie zur Word Cloud und können den Workshop bewerten!</a:t>
            </a:r>
          </a:p>
        </p:txBody>
      </p:sp>
    </p:spTree>
    <p:extLst>
      <p:ext uri="{BB962C8B-B14F-4D97-AF65-F5344CB8AC3E}">
        <p14:creationId xmlns:p14="http://schemas.microsoft.com/office/powerpoint/2010/main" val="2040763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a:extLst>
              <a:ext uri="{FF2B5EF4-FFF2-40B4-BE49-F238E27FC236}">
                <a16:creationId xmlns:a16="http://schemas.microsoft.com/office/drawing/2014/main" id="{A601B417-C0B6-4C16-8A0A-08FFB899F5DA}"/>
              </a:ext>
            </a:extLst>
          </p:cNvPr>
          <p:cNvSpPr>
            <a:spLocks noGrp="1"/>
          </p:cNvSpPr>
          <p:nvPr>
            <p:ph type="subTitle" idx="4294967295"/>
          </p:nvPr>
        </p:nvSpPr>
        <p:spPr>
          <a:xfrm>
            <a:off x="2136774" y="1830387"/>
            <a:ext cx="4870450" cy="741363"/>
          </a:xfrm>
          <a:prstGeom prst="rect">
            <a:avLst/>
          </a:prstGeom>
        </p:spPr>
        <p:txBody>
          <a:bodyPr/>
          <a:lstStyle/>
          <a:p>
            <a:pPr algn="ctr"/>
            <a:r>
              <a:rPr lang="de-DE" dirty="0">
                <a:solidFill>
                  <a:schemeClr val="bg1">
                    <a:lumMod val="65000"/>
                  </a:schemeClr>
                </a:solidFill>
                <a:latin typeface="Lato" panose="020B0604020202020204" charset="0"/>
              </a:rPr>
              <a:t>sagt</a:t>
            </a:r>
            <a:r>
              <a:rPr lang="de-DE" dirty="0">
                <a:latin typeface="Lato" panose="020B0604020202020204" charset="0"/>
              </a:rPr>
              <a:t> </a:t>
            </a:r>
            <a:br>
              <a:rPr lang="de-DE" dirty="0">
                <a:latin typeface="Lato" panose="020B0604020202020204" charset="0"/>
              </a:rPr>
            </a:br>
            <a:endParaRPr lang="de-DE" sz="1000" dirty="0">
              <a:latin typeface="Lato" panose="020B0604020202020204" charset="0"/>
            </a:endParaRPr>
          </a:p>
          <a:p>
            <a:pPr algn="ctr"/>
            <a:r>
              <a:rPr lang="de-DE" sz="3200" dirty="0">
                <a:solidFill>
                  <a:srgbClr val="049BE4"/>
                </a:solidFill>
                <a:latin typeface="Lato" panose="020B0604020202020204" charset="0"/>
              </a:rPr>
              <a:t>Danke fürs Zuhören!</a:t>
            </a:r>
          </a:p>
        </p:txBody>
      </p:sp>
      <p:sp>
        <p:nvSpPr>
          <p:cNvPr id="5" name="Textfeld 4">
            <a:extLst>
              <a:ext uri="{FF2B5EF4-FFF2-40B4-BE49-F238E27FC236}">
                <a16:creationId xmlns:a16="http://schemas.microsoft.com/office/drawing/2014/main" id="{D0957B6A-D3D7-4E79-BF23-5503EE7BB6A9}"/>
              </a:ext>
            </a:extLst>
          </p:cNvPr>
          <p:cNvSpPr txBox="1"/>
          <p:nvPr/>
        </p:nvSpPr>
        <p:spPr>
          <a:xfrm>
            <a:off x="1913676" y="3048000"/>
            <a:ext cx="5316648" cy="1169551"/>
          </a:xfrm>
          <a:prstGeom prst="rect">
            <a:avLst/>
          </a:prstGeom>
          <a:noFill/>
        </p:spPr>
        <p:txBody>
          <a:bodyPr wrap="square" rtlCol="0">
            <a:spAutoFit/>
          </a:bodyPr>
          <a:lstStyle/>
          <a:p>
            <a:pPr algn="ctr"/>
            <a:r>
              <a:rPr lang="de-DE" dirty="0">
                <a:solidFill>
                  <a:schemeClr val="bg1">
                    <a:lumMod val="65000"/>
                  </a:schemeClr>
                </a:solidFill>
                <a:latin typeface="Lato" panose="020B0604020202020204" charset="0"/>
              </a:rPr>
              <a:t>Unsere Kontaktdaten:</a:t>
            </a:r>
          </a:p>
          <a:p>
            <a:pPr algn="ctr"/>
            <a:r>
              <a:rPr lang="de-DE" dirty="0">
                <a:solidFill>
                  <a:schemeClr val="bg2">
                    <a:lumMod val="95000"/>
                    <a:lumOff val="5000"/>
                  </a:schemeClr>
                </a:solidFill>
                <a:latin typeface="Lato" panose="020B0604020202020204" charset="0"/>
              </a:rPr>
              <a:t>Rückenwind e.V. Schönebeck</a:t>
            </a:r>
          </a:p>
          <a:p>
            <a:pPr algn="ctr"/>
            <a:r>
              <a:rPr lang="de-DE" dirty="0">
                <a:solidFill>
                  <a:schemeClr val="bg2">
                    <a:lumMod val="95000"/>
                    <a:lumOff val="5000"/>
                  </a:schemeClr>
                </a:solidFill>
                <a:latin typeface="Lato" panose="020B0604020202020204" charset="0"/>
              </a:rPr>
              <a:t>Bahnhofstraße 11/12 in 39218 Schönebeck (Elbe)</a:t>
            </a:r>
          </a:p>
          <a:p>
            <a:pPr algn="ctr"/>
            <a:r>
              <a:rPr lang="de-DE" dirty="0">
                <a:solidFill>
                  <a:schemeClr val="bg2">
                    <a:lumMod val="95000"/>
                    <a:lumOff val="5000"/>
                  </a:schemeClr>
                </a:solidFill>
                <a:latin typeface="Lato" panose="020B0604020202020204" charset="0"/>
              </a:rPr>
              <a:t>Mobil: 0151 74214142 (Schubert) &amp; 0151 74214143 (Camastro)</a:t>
            </a:r>
          </a:p>
          <a:p>
            <a:pPr algn="ctr"/>
            <a:r>
              <a:rPr lang="de-DE" dirty="0">
                <a:solidFill>
                  <a:schemeClr val="bg2">
                    <a:lumMod val="95000"/>
                    <a:lumOff val="5000"/>
                  </a:schemeClr>
                </a:solidFill>
                <a:latin typeface="Lato" panose="020B0604020202020204" charset="0"/>
              </a:rPr>
              <a:t>Email: pilot.digi@rueckenwind-schoenebeck.de</a:t>
            </a:r>
          </a:p>
        </p:txBody>
      </p:sp>
      <p:pic>
        <p:nvPicPr>
          <p:cNvPr id="6" name="Google Shape;144;p21">
            <a:extLst>
              <a:ext uri="{FF2B5EF4-FFF2-40B4-BE49-F238E27FC236}">
                <a16:creationId xmlns:a16="http://schemas.microsoft.com/office/drawing/2014/main" id="{0E6D5444-33FB-4083-8128-5E54B6CA0650}"/>
              </a:ext>
            </a:extLst>
          </p:cNvPr>
          <p:cNvPicPr preferRelativeResize="0"/>
          <p:nvPr/>
        </p:nvPicPr>
        <p:blipFill>
          <a:blip r:embed="rId3">
            <a:alphaModFix/>
          </a:blip>
          <a:stretch>
            <a:fillRect/>
          </a:stretch>
        </p:blipFill>
        <p:spPr>
          <a:xfrm>
            <a:off x="3583912" y="650257"/>
            <a:ext cx="1976175" cy="1102875"/>
          </a:xfrm>
          <a:prstGeom prst="rect">
            <a:avLst/>
          </a:prstGeom>
          <a:noFill/>
          <a:ln>
            <a:noFill/>
          </a:ln>
        </p:spPr>
      </p:pic>
    </p:spTree>
    <p:extLst>
      <p:ext uri="{BB962C8B-B14F-4D97-AF65-F5344CB8AC3E}">
        <p14:creationId xmlns:p14="http://schemas.microsoft.com/office/powerpoint/2010/main" val="336671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473200" y="432130"/>
            <a:ext cx="6997700" cy="3936206"/>
          </a:xfrm>
          <a:prstGeom prst="rect">
            <a:avLst/>
          </a:prstGeom>
        </p:spPr>
      </p:pic>
    </p:spTree>
    <p:extLst>
      <p:ext uri="{BB962C8B-B14F-4D97-AF65-F5344CB8AC3E}">
        <p14:creationId xmlns:p14="http://schemas.microsoft.com/office/powerpoint/2010/main" val="50513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002B7-AADD-43C3-A7F3-BE3FACE5D564}"/>
              </a:ext>
            </a:extLst>
          </p:cNvPr>
          <p:cNvSpPr>
            <a:spLocks noGrp="1"/>
          </p:cNvSpPr>
          <p:nvPr>
            <p:ph type="title"/>
          </p:nvPr>
        </p:nvSpPr>
        <p:spPr/>
        <p:txBody>
          <a:bodyPr/>
          <a:lstStyle/>
          <a:p>
            <a:r>
              <a:rPr lang="de-DE" dirty="0" smtClean="0"/>
              <a:t>Input: </a:t>
            </a:r>
            <a:r>
              <a:rPr lang="de-DE" dirty="0" err="1" smtClean="0"/>
              <a:t>Webinargestaltung</a:t>
            </a:r>
            <a:endParaRPr lang="de-DE" dirty="0"/>
          </a:p>
        </p:txBody>
      </p:sp>
      <p:sp>
        <p:nvSpPr>
          <p:cNvPr id="7" name="Textfeld 6">
            <a:extLst>
              <a:ext uri="{FF2B5EF4-FFF2-40B4-BE49-F238E27FC236}">
                <a16:creationId xmlns:a16="http://schemas.microsoft.com/office/drawing/2014/main" id="{E3E75FE8-F559-4F57-B608-6BED92A9A2AE}"/>
              </a:ext>
            </a:extLst>
          </p:cNvPr>
          <p:cNvSpPr txBox="1"/>
          <p:nvPr/>
        </p:nvSpPr>
        <p:spPr>
          <a:xfrm>
            <a:off x="547116" y="2172414"/>
            <a:ext cx="8075710" cy="572464"/>
          </a:xfrm>
          <a:prstGeom prst="rect">
            <a:avLst/>
          </a:prstGeom>
          <a:noFill/>
        </p:spPr>
        <p:txBody>
          <a:bodyPr wrap="square" rtlCol="0">
            <a:spAutoFit/>
          </a:bodyPr>
          <a:lstStyle/>
          <a:p>
            <a:pPr lvl="0" algn="ctr">
              <a:lnSpc>
                <a:spcPct val="115000"/>
              </a:lnSpc>
              <a:buSzPts val="1800"/>
            </a:pPr>
            <a:r>
              <a:rPr lang="de-DE" sz="3000" b="1" dirty="0" smtClean="0">
                <a:solidFill>
                  <a:schemeClr val="bg2">
                    <a:lumMod val="50000"/>
                    <a:lumOff val="50000"/>
                  </a:schemeClr>
                </a:solidFill>
                <a:latin typeface="Lato" panose="020B0604020202020204" charset="0"/>
                <a:ea typeface="Raleway"/>
                <a:cs typeface="Raleway"/>
                <a:sym typeface="Raleway"/>
              </a:rPr>
              <a:t>Gab es Unterschiede zu normalen Workshops?</a:t>
            </a:r>
          </a:p>
        </p:txBody>
      </p:sp>
      <p:sp>
        <p:nvSpPr>
          <p:cNvPr id="3" name="Textfeld 2"/>
          <p:cNvSpPr txBox="1"/>
          <p:nvPr/>
        </p:nvSpPr>
        <p:spPr>
          <a:xfrm>
            <a:off x="1987250" y="3682908"/>
            <a:ext cx="5474368" cy="523220"/>
          </a:xfrm>
          <a:prstGeom prst="rect">
            <a:avLst/>
          </a:prstGeom>
          <a:noFill/>
        </p:spPr>
        <p:txBody>
          <a:bodyPr wrap="square" rtlCol="0">
            <a:spAutoFit/>
          </a:bodyPr>
          <a:lstStyle/>
          <a:p>
            <a:pPr algn="ctr"/>
            <a:r>
              <a:rPr lang="de-DE" dirty="0" smtClean="0">
                <a:solidFill>
                  <a:schemeClr val="bg2">
                    <a:lumMod val="50000"/>
                    <a:lumOff val="50000"/>
                  </a:schemeClr>
                </a:solidFill>
                <a:latin typeface="Lato" panose="020B0604020202020204" charset="0"/>
              </a:rPr>
              <a:t>Ideensammlung über </a:t>
            </a:r>
            <a:r>
              <a:rPr lang="de-DE" dirty="0" err="1" smtClean="0">
                <a:solidFill>
                  <a:schemeClr val="bg2">
                    <a:lumMod val="50000"/>
                    <a:lumOff val="50000"/>
                  </a:schemeClr>
                </a:solidFill>
                <a:latin typeface="Lato" panose="020B0604020202020204" charset="0"/>
              </a:rPr>
              <a:t>Conceptboard</a:t>
            </a:r>
            <a:r>
              <a:rPr lang="de-DE" dirty="0" smtClean="0">
                <a:solidFill>
                  <a:schemeClr val="bg2">
                    <a:lumMod val="50000"/>
                    <a:lumOff val="50000"/>
                  </a:schemeClr>
                </a:solidFill>
                <a:latin typeface="Lato" panose="020B0604020202020204" charset="0"/>
              </a:rPr>
              <a:t>:</a:t>
            </a:r>
          </a:p>
          <a:p>
            <a:pPr algn="ctr"/>
            <a:r>
              <a:rPr lang="de-DE" dirty="0" smtClean="0">
                <a:solidFill>
                  <a:schemeClr val="bg2">
                    <a:lumMod val="50000"/>
                    <a:lumOff val="50000"/>
                  </a:schemeClr>
                </a:solidFill>
                <a:latin typeface="Lato" panose="020B0604020202020204" charset="0"/>
                <a:hlinkClick r:id="rId3"/>
              </a:rPr>
              <a:t>https</a:t>
            </a:r>
            <a:r>
              <a:rPr lang="de-DE" dirty="0">
                <a:solidFill>
                  <a:schemeClr val="bg2">
                    <a:lumMod val="50000"/>
                    <a:lumOff val="50000"/>
                  </a:schemeClr>
                </a:solidFill>
                <a:latin typeface="Lato" panose="020B0604020202020204" charset="0"/>
                <a:hlinkClick r:id="rId3"/>
              </a:rPr>
              <a:t>://</a:t>
            </a:r>
            <a:r>
              <a:rPr lang="de-DE" dirty="0" smtClean="0">
                <a:solidFill>
                  <a:schemeClr val="bg2">
                    <a:lumMod val="50000"/>
                    <a:lumOff val="50000"/>
                  </a:schemeClr>
                </a:solidFill>
                <a:latin typeface="Lato" panose="020B0604020202020204" charset="0"/>
                <a:hlinkClick r:id="rId3"/>
              </a:rPr>
              <a:t>app.conceptboard.com/board/7kng-deph-haoe-sfid-1ya0</a:t>
            </a:r>
            <a:r>
              <a:rPr lang="de-DE" dirty="0" smtClean="0">
                <a:solidFill>
                  <a:schemeClr val="bg2">
                    <a:lumMod val="50000"/>
                    <a:lumOff val="50000"/>
                  </a:schemeClr>
                </a:solidFill>
                <a:latin typeface="Lato" panose="020B0604020202020204" charset="0"/>
              </a:rPr>
              <a:t> </a:t>
            </a:r>
            <a:endParaRPr lang="de-DE" dirty="0">
              <a:solidFill>
                <a:schemeClr val="bg2">
                  <a:lumMod val="50000"/>
                  <a:lumOff val="50000"/>
                </a:schemeClr>
              </a:solidFill>
              <a:latin typeface="Lato" panose="020B0604020202020204" charset="0"/>
            </a:endParaRPr>
          </a:p>
        </p:txBody>
      </p:sp>
    </p:spTree>
    <p:extLst>
      <p:ext uri="{BB962C8B-B14F-4D97-AF65-F5344CB8AC3E}">
        <p14:creationId xmlns:p14="http://schemas.microsoft.com/office/powerpoint/2010/main" val="27295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Input: </a:t>
            </a:r>
            <a:r>
              <a:rPr lang="de-DE" dirty="0" err="1"/>
              <a:t>Webinargestaltung</a:t>
            </a:r>
            <a:endParaRPr lang="de-DE" dirty="0"/>
          </a:p>
        </p:txBody>
      </p:sp>
      <p:sp>
        <p:nvSpPr>
          <p:cNvPr id="4" name="Textfeld 3">
            <a:extLst>
              <a:ext uri="{FF2B5EF4-FFF2-40B4-BE49-F238E27FC236}">
                <a16:creationId xmlns:a16="http://schemas.microsoft.com/office/drawing/2014/main" id="{B9241522-6DB1-4559-AA02-D6620444E7EB}"/>
              </a:ext>
            </a:extLst>
          </p:cNvPr>
          <p:cNvSpPr txBox="1"/>
          <p:nvPr/>
        </p:nvSpPr>
        <p:spPr>
          <a:xfrm>
            <a:off x="1433016" y="1392235"/>
            <a:ext cx="7243520" cy="2092881"/>
          </a:xfrm>
          <a:prstGeom prst="rect">
            <a:avLst/>
          </a:prstGeom>
          <a:noFill/>
        </p:spPr>
        <p:txBody>
          <a:bodyPr wrap="square" rtlCol="0">
            <a:spAutoFit/>
          </a:bodyPr>
          <a:lstStyle/>
          <a:p>
            <a:r>
              <a:rPr lang="de-DE" sz="2000" b="1" dirty="0" smtClean="0">
                <a:solidFill>
                  <a:srgbClr val="049BE4"/>
                </a:solidFill>
                <a:latin typeface="Lato" panose="020B0604020202020204" charset="0"/>
              </a:rPr>
              <a:t>Die Basics</a:t>
            </a:r>
          </a:p>
          <a:p>
            <a:pPr algn="ctr"/>
            <a:endParaRPr lang="de-DE" sz="2000" b="1" dirty="0" smtClean="0">
              <a:solidFill>
                <a:srgbClr val="049BE4"/>
              </a:solidFill>
              <a:latin typeface="Lato" panose="020B0604020202020204" charset="0"/>
            </a:endParaRPr>
          </a:p>
          <a:p>
            <a:pPr algn="ctr"/>
            <a:endParaRPr lang="de-DE" sz="2000" b="1" dirty="0">
              <a:solidFill>
                <a:srgbClr val="049BE4"/>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Offline-Werkzeug &amp; Umgebung</a:t>
            </a: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Online-Werkzeug</a:t>
            </a:r>
          </a:p>
          <a:p>
            <a:pPr marL="285750" indent="-285750">
              <a:buFont typeface="Wingdings" panose="05000000000000000000" pitchFamily="2" charset="2"/>
              <a:buChar char="ü"/>
            </a:pPr>
            <a:endParaRPr lang="de-DE" dirty="0" smtClean="0">
              <a:solidFill>
                <a:schemeClr val="bg2">
                  <a:lumMod val="50000"/>
                  <a:lumOff val="50000"/>
                </a:schemeClr>
              </a:solidFill>
              <a:latin typeface="Lato" panose="020B0604020202020204" charset="0"/>
            </a:endParaRPr>
          </a:p>
          <a:p>
            <a:pPr marL="285750" indent="-285750">
              <a:buFont typeface="Wingdings" panose="05000000000000000000" pitchFamily="2" charset="2"/>
              <a:buChar char="ü"/>
            </a:pPr>
            <a:r>
              <a:rPr lang="de-DE" dirty="0" smtClean="0">
                <a:solidFill>
                  <a:schemeClr val="bg2">
                    <a:lumMod val="50000"/>
                    <a:lumOff val="50000"/>
                  </a:schemeClr>
                </a:solidFill>
                <a:latin typeface="Lato" panose="020B0604020202020204" charset="0"/>
              </a:rPr>
              <a:t>Inhalte &amp; Teilnehmende</a:t>
            </a:r>
          </a:p>
        </p:txBody>
      </p:sp>
    </p:spTree>
    <p:extLst>
      <p:ext uri="{BB962C8B-B14F-4D97-AF65-F5344CB8AC3E}">
        <p14:creationId xmlns:p14="http://schemas.microsoft.com/office/powerpoint/2010/main" val="161425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err="1"/>
              <a:t>Webinargestaltung</a:t>
            </a:r>
            <a:endParaRPr lang="de-DE" dirty="0"/>
          </a:p>
        </p:txBody>
      </p:sp>
      <p:sp>
        <p:nvSpPr>
          <p:cNvPr id="13" name="Textfeld 12">
            <a:extLst>
              <a:ext uri="{FF2B5EF4-FFF2-40B4-BE49-F238E27FC236}">
                <a16:creationId xmlns:a16="http://schemas.microsoft.com/office/drawing/2014/main" id="{383AB7AE-769C-4D83-9687-46DAE717A849}"/>
              </a:ext>
            </a:extLst>
          </p:cNvPr>
          <p:cNvSpPr txBox="1"/>
          <p:nvPr/>
        </p:nvSpPr>
        <p:spPr>
          <a:xfrm>
            <a:off x="897252" y="3322842"/>
            <a:ext cx="2208393" cy="830997"/>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Endgerät(e)</a:t>
            </a:r>
          </a:p>
          <a:p>
            <a:pPr algn="ctr"/>
            <a:r>
              <a:rPr lang="de-DE" sz="1600" dirty="0" smtClean="0">
                <a:solidFill>
                  <a:srgbClr val="049BE4"/>
                </a:solidFill>
                <a:latin typeface="Lato" panose="020B0604020202020204" charset="0"/>
              </a:rPr>
              <a:t>Lautsprecher &amp; Mikrofon</a:t>
            </a:r>
          </a:p>
        </p:txBody>
      </p:sp>
      <p:sp>
        <p:nvSpPr>
          <p:cNvPr id="14" name="Textfeld 13">
            <a:extLst>
              <a:ext uri="{FF2B5EF4-FFF2-40B4-BE49-F238E27FC236}">
                <a16:creationId xmlns:a16="http://schemas.microsoft.com/office/drawing/2014/main" id="{63E4C162-40D0-4265-BE83-281BA67E2184}"/>
              </a:ext>
            </a:extLst>
          </p:cNvPr>
          <p:cNvSpPr txBox="1"/>
          <p:nvPr/>
        </p:nvSpPr>
        <p:spPr>
          <a:xfrm>
            <a:off x="3823652" y="3322842"/>
            <a:ext cx="2077548" cy="584775"/>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Webcam:</a:t>
            </a:r>
            <a:br>
              <a:rPr lang="de-DE" sz="1600" dirty="0" smtClean="0">
                <a:solidFill>
                  <a:srgbClr val="049BE4"/>
                </a:solidFill>
                <a:latin typeface="Lato" panose="020B0604020202020204" charset="0"/>
              </a:rPr>
            </a:br>
            <a:r>
              <a:rPr lang="de-DE" sz="1600" dirty="0" smtClean="0">
                <a:solidFill>
                  <a:srgbClr val="049BE4"/>
                </a:solidFill>
                <a:latin typeface="Lato" panose="020B0604020202020204" charset="0"/>
              </a:rPr>
              <a:t>Ja oder Nein?</a:t>
            </a:r>
            <a:endParaRPr lang="de-DE" dirty="0">
              <a:solidFill>
                <a:schemeClr val="bg2">
                  <a:lumMod val="65000"/>
                  <a:lumOff val="35000"/>
                </a:schemeClr>
              </a:solidFill>
              <a:latin typeface="Lato" panose="020B0604020202020204" charset="0"/>
            </a:endParaRPr>
          </a:p>
        </p:txBody>
      </p:sp>
      <p:sp>
        <p:nvSpPr>
          <p:cNvPr id="15" name="Textfeld 14">
            <a:extLst>
              <a:ext uri="{FF2B5EF4-FFF2-40B4-BE49-F238E27FC236}">
                <a16:creationId xmlns:a16="http://schemas.microsoft.com/office/drawing/2014/main" id="{E84A05D6-088F-494A-9DF6-D1F2265DEAEF}"/>
              </a:ext>
            </a:extLst>
          </p:cNvPr>
          <p:cNvSpPr txBox="1"/>
          <p:nvPr/>
        </p:nvSpPr>
        <p:spPr>
          <a:xfrm>
            <a:off x="6619207" y="3322843"/>
            <a:ext cx="1926248" cy="584775"/>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Umgebung &amp; Hintergründe</a:t>
            </a:r>
            <a:endParaRPr lang="de-DE" dirty="0">
              <a:solidFill>
                <a:schemeClr val="bg2">
                  <a:lumMod val="65000"/>
                  <a:lumOff val="35000"/>
                </a:schemeClr>
              </a:solidFill>
              <a:latin typeface="Lato" panose="020B0604020202020204" charset="0"/>
            </a:endParaRPr>
          </a:p>
        </p:txBody>
      </p:sp>
      <p:sp>
        <p:nvSpPr>
          <p:cNvPr id="4" name="Textfeld 3">
            <a:extLst>
              <a:ext uri="{FF2B5EF4-FFF2-40B4-BE49-F238E27FC236}">
                <a16:creationId xmlns:a16="http://schemas.microsoft.com/office/drawing/2014/main" id="{59670E7E-29DF-45CA-8E9A-9EF6DF3D0C5B}"/>
              </a:ext>
            </a:extLst>
          </p:cNvPr>
          <p:cNvSpPr txBox="1"/>
          <p:nvPr/>
        </p:nvSpPr>
        <p:spPr>
          <a:xfrm>
            <a:off x="1477907" y="1485698"/>
            <a:ext cx="5524156" cy="400110"/>
          </a:xfrm>
          <a:prstGeom prst="rect">
            <a:avLst/>
          </a:prstGeom>
          <a:noFill/>
        </p:spPr>
        <p:txBody>
          <a:bodyPr wrap="square" rtlCol="0">
            <a:spAutoFit/>
          </a:bodyPr>
          <a:lstStyle/>
          <a:p>
            <a:r>
              <a:rPr lang="de-DE" sz="2000" b="1" dirty="0">
                <a:solidFill>
                  <a:srgbClr val="049BE4"/>
                </a:solidFill>
                <a:latin typeface="Lato" panose="020B0604020202020204" charset="0"/>
              </a:rPr>
              <a:t>Die Basics: Offline-Werkzeug &amp; Umgebung</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637" y="2304287"/>
            <a:ext cx="785622" cy="785622"/>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744" y="2304288"/>
            <a:ext cx="856488" cy="856488"/>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063" y="2105240"/>
            <a:ext cx="1183717" cy="1183717"/>
          </a:xfrm>
          <a:prstGeom prst="rect">
            <a:avLst/>
          </a:prstGeom>
        </p:spPr>
      </p:pic>
    </p:spTree>
    <p:extLst>
      <p:ext uri="{BB962C8B-B14F-4D97-AF65-F5344CB8AC3E}">
        <p14:creationId xmlns:p14="http://schemas.microsoft.com/office/powerpoint/2010/main" val="344873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err="1"/>
              <a:t>Webinargestaltung</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064" y="1337386"/>
            <a:ext cx="5048318" cy="2840520"/>
          </a:xfrm>
          <a:prstGeom prst="rect">
            <a:avLst/>
          </a:prstGeom>
        </p:spPr>
      </p:pic>
      <p:sp>
        <p:nvSpPr>
          <p:cNvPr id="7" name="Textfeld 6"/>
          <p:cNvSpPr txBox="1"/>
          <p:nvPr/>
        </p:nvSpPr>
        <p:spPr>
          <a:xfrm>
            <a:off x="2674960" y="4435523"/>
            <a:ext cx="4749422" cy="261610"/>
          </a:xfrm>
          <a:prstGeom prst="rect">
            <a:avLst/>
          </a:prstGeom>
          <a:noFill/>
        </p:spPr>
        <p:txBody>
          <a:bodyPr wrap="square" rtlCol="0">
            <a:spAutoFit/>
          </a:bodyPr>
          <a:lstStyle/>
          <a:p>
            <a:r>
              <a:rPr lang="de-DE" sz="1100" dirty="0">
                <a:latin typeface="Lato" panose="020B0604020202020204" charset="0"/>
              </a:rPr>
              <a:t>Quelle: </a:t>
            </a:r>
            <a:r>
              <a:rPr lang="de-DE" sz="1100" dirty="0">
                <a:latin typeface="Lato" panose="020B0604020202020204" charset="0"/>
                <a:hlinkClick r:id="rId4"/>
              </a:rPr>
              <a:t>https://redgo.tv/drittelregel</a:t>
            </a:r>
            <a:r>
              <a:rPr lang="de-DE" sz="1100" dirty="0" smtClean="0">
                <a:latin typeface="Lato" panose="020B0604020202020204" charset="0"/>
                <a:hlinkClick r:id="rId4"/>
              </a:rPr>
              <a:t>/</a:t>
            </a:r>
            <a:r>
              <a:rPr lang="de-DE" sz="1100" dirty="0" smtClean="0">
                <a:latin typeface="Lato" panose="020B0604020202020204" charset="0"/>
              </a:rPr>
              <a:t>, zuletzt aufgerufen am 25.09.2020</a:t>
            </a:r>
            <a:endParaRPr lang="de-DE" sz="1100" dirty="0">
              <a:latin typeface="Lato" panose="020B0604020202020204" charset="0"/>
            </a:endParaRPr>
          </a:p>
        </p:txBody>
      </p:sp>
    </p:spTree>
    <p:extLst>
      <p:ext uri="{BB962C8B-B14F-4D97-AF65-F5344CB8AC3E}">
        <p14:creationId xmlns:p14="http://schemas.microsoft.com/office/powerpoint/2010/main" val="1466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4D332-F231-460B-9BEE-4CA03163827A}"/>
              </a:ext>
            </a:extLst>
          </p:cNvPr>
          <p:cNvSpPr>
            <a:spLocks noGrp="1"/>
          </p:cNvSpPr>
          <p:nvPr>
            <p:ph type="title"/>
          </p:nvPr>
        </p:nvSpPr>
        <p:spPr/>
        <p:txBody>
          <a:bodyPr/>
          <a:lstStyle/>
          <a:p>
            <a:r>
              <a:rPr lang="de-DE" dirty="0"/>
              <a:t>Input: </a:t>
            </a:r>
            <a:r>
              <a:rPr lang="de-DE" dirty="0" err="1"/>
              <a:t>Webinargestaltung</a:t>
            </a:r>
            <a:endParaRPr lang="de-DE" dirty="0"/>
          </a:p>
        </p:txBody>
      </p:sp>
      <p:sp>
        <p:nvSpPr>
          <p:cNvPr id="13" name="Textfeld 12">
            <a:extLst>
              <a:ext uri="{FF2B5EF4-FFF2-40B4-BE49-F238E27FC236}">
                <a16:creationId xmlns:a16="http://schemas.microsoft.com/office/drawing/2014/main" id="{383AB7AE-769C-4D83-9687-46DAE717A849}"/>
              </a:ext>
            </a:extLst>
          </p:cNvPr>
          <p:cNvSpPr txBox="1"/>
          <p:nvPr/>
        </p:nvSpPr>
        <p:spPr>
          <a:xfrm>
            <a:off x="2677719" y="3620358"/>
            <a:ext cx="3490291" cy="338554"/>
          </a:xfrm>
          <a:prstGeom prst="rect">
            <a:avLst/>
          </a:prstGeom>
          <a:noFill/>
        </p:spPr>
        <p:txBody>
          <a:bodyPr wrap="square" rtlCol="0">
            <a:spAutoFit/>
          </a:bodyPr>
          <a:lstStyle/>
          <a:p>
            <a:pPr algn="ctr"/>
            <a:r>
              <a:rPr lang="de-DE" sz="1600" dirty="0" smtClean="0">
                <a:solidFill>
                  <a:srgbClr val="049BE4"/>
                </a:solidFill>
                <a:latin typeface="Lato" panose="020B0604020202020204" charset="0"/>
              </a:rPr>
              <a:t>ZOOM, Microsoft Teams, Skype … ?</a:t>
            </a:r>
          </a:p>
        </p:txBody>
      </p:sp>
      <p:sp>
        <p:nvSpPr>
          <p:cNvPr id="4" name="Textfeld 3">
            <a:extLst>
              <a:ext uri="{FF2B5EF4-FFF2-40B4-BE49-F238E27FC236}">
                <a16:creationId xmlns:a16="http://schemas.microsoft.com/office/drawing/2014/main" id="{59670E7E-29DF-45CA-8E9A-9EF6DF3D0C5B}"/>
              </a:ext>
            </a:extLst>
          </p:cNvPr>
          <p:cNvSpPr txBox="1"/>
          <p:nvPr/>
        </p:nvSpPr>
        <p:spPr>
          <a:xfrm>
            <a:off x="1477907" y="1485698"/>
            <a:ext cx="5524156" cy="400110"/>
          </a:xfrm>
          <a:prstGeom prst="rect">
            <a:avLst/>
          </a:prstGeom>
          <a:noFill/>
        </p:spPr>
        <p:txBody>
          <a:bodyPr wrap="square" rtlCol="0">
            <a:spAutoFit/>
          </a:bodyPr>
          <a:lstStyle/>
          <a:p>
            <a:r>
              <a:rPr lang="de-DE" sz="2000" b="1" dirty="0">
                <a:solidFill>
                  <a:srgbClr val="049BE4"/>
                </a:solidFill>
                <a:latin typeface="Lato" panose="020B0604020202020204" charset="0"/>
              </a:rPr>
              <a:t>Die Basics: </a:t>
            </a:r>
            <a:r>
              <a:rPr lang="de-DE" sz="2000" b="1" dirty="0" smtClean="0">
                <a:solidFill>
                  <a:srgbClr val="049BE4"/>
                </a:solidFill>
                <a:latin typeface="Lato" panose="020B0604020202020204" charset="0"/>
              </a:rPr>
              <a:t>Online-Werkzeug</a:t>
            </a:r>
            <a:endParaRPr lang="de-DE" sz="2000" b="1" dirty="0">
              <a:solidFill>
                <a:srgbClr val="049BE4"/>
              </a:solidFill>
              <a:latin typeface="Lato" panose="020B060402020202020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153" y="2237705"/>
            <a:ext cx="1090711" cy="1090711"/>
          </a:xfrm>
          <a:prstGeom prst="rect">
            <a:avLst/>
          </a:prstGeom>
        </p:spPr>
      </p:pic>
    </p:spTree>
    <p:extLst>
      <p:ext uri="{BB962C8B-B14F-4D97-AF65-F5344CB8AC3E}">
        <p14:creationId xmlns:p14="http://schemas.microsoft.com/office/powerpoint/2010/main" val="538103677"/>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4C64A4"/>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3517</Words>
  <Application>Microsoft Office PowerPoint</Application>
  <PresentationFormat>Bildschirmpräsentation (16:9)</PresentationFormat>
  <Paragraphs>453</Paragraphs>
  <Slides>33</Slides>
  <Notes>29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Raleway</vt:lpstr>
      <vt:lpstr>Arial</vt:lpstr>
      <vt:lpstr>Lato</vt:lpstr>
      <vt:lpstr>Wingdings</vt:lpstr>
      <vt:lpstr>Swiss</vt:lpstr>
      <vt:lpstr>Online-Tools &amp; Webinargestaltung</vt:lpstr>
      <vt:lpstr>Übersicht</vt:lpstr>
      <vt:lpstr>Kennenlernen</vt:lpstr>
      <vt:lpstr>PowerPoint-Präsentation</vt:lpstr>
      <vt:lpstr>Input: Webinargestaltung</vt:lpstr>
      <vt:lpstr>Input: Webinargestaltung</vt:lpstr>
      <vt:lpstr>Input: Webinargestaltung</vt:lpstr>
      <vt:lpstr>Input: Webinargestaltung</vt:lpstr>
      <vt:lpstr>Input: Webinargestaltung</vt:lpstr>
      <vt:lpstr>PowerPoint-Präsentation</vt:lpstr>
      <vt:lpstr>Input: Webinargestaltung</vt:lpstr>
      <vt:lpstr>Input: Webinargestaltung</vt:lpstr>
      <vt:lpstr>Auflockerung</vt:lpstr>
      <vt:lpstr>Input: Online-Tools</vt:lpstr>
      <vt:lpstr>Input: Online-Tools</vt:lpstr>
      <vt:lpstr>Input: Online-Tools</vt:lpstr>
      <vt:lpstr>Input: Online-Tools</vt:lpstr>
      <vt:lpstr>Umfrage</vt:lpstr>
      <vt:lpstr>Input: Online-Tools</vt:lpstr>
      <vt:lpstr>Input: Online-Tools</vt:lpstr>
      <vt:lpstr>Input: Online-Tools</vt:lpstr>
      <vt:lpstr>Input: Online-Tools</vt:lpstr>
      <vt:lpstr>Umfrage</vt:lpstr>
      <vt:lpstr>Input: Online-Tools</vt:lpstr>
      <vt:lpstr>Input: Online-Tools</vt:lpstr>
      <vt:lpstr>Input: Online-Tools</vt:lpstr>
      <vt:lpstr>Input: Online-Tools</vt:lpstr>
      <vt:lpstr>Umfrage</vt:lpstr>
      <vt:lpstr>Pause</vt:lpstr>
      <vt:lpstr>Online-Tools testen</vt:lpstr>
      <vt:lpstr>Fragerunde</vt:lpstr>
      <vt:lpstr>Feedback</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ist ...</dc:title>
  <dc:creator>Lea Schubert</dc:creator>
  <cp:lastModifiedBy>Lea Schubert</cp:lastModifiedBy>
  <cp:revision>204</cp:revision>
  <cp:lastPrinted>2020-08-24T08:11:11Z</cp:lastPrinted>
  <dcterms:modified xsi:type="dcterms:W3CDTF">2021-01-12T10:20:17Z</dcterms:modified>
</cp:coreProperties>
</file>