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65" r:id="rId2"/>
    <p:sldId id="267" r:id="rId3"/>
    <p:sldId id="268" r:id="rId4"/>
    <p:sldId id="278" r:id="rId5"/>
    <p:sldId id="279" r:id="rId6"/>
    <p:sldId id="280" r:id="rId7"/>
    <p:sldId id="277" r:id="rId8"/>
  </p:sldIdLst>
  <p:sldSz cx="9144000" cy="5143500" type="screen16x9"/>
  <p:notesSz cx="6858000" cy="9144000"/>
  <p:embeddedFontLst>
    <p:embeddedFont>
      <p:font typeface="Lato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9B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40" autoAdjust="0"/>
  </p:normalViewPr>
  <p:slideViewPr>
    <p:cSldViewPr snapToGrid="0">
      <p:cViewPr varScale="1">
        <p:scale>
          <a:sx n="130" d="100"/>
          <a:sy n="130" d="100"/>
        </p:scale>
        <p:origin x="99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9337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r>
              <a:rPr lang="de-DE" sz="1100" b="0" dirty="0">
                <a:solidFill>
                  <a:schemeClr val="bg2">
                    <a:lumMod val="50000"/>
                    <a:lumOff val="50000"/>
                  </a:schemeClr>
                </a:solidFill>
                <a:latin typeface="Lato" panose="020B0604020202020204" charset="0"/>
                <a:ea typeface="Raleway"/>
                <a:cs typeface="Raleway"/>
                <a:sym typeface="Raleway"/>
              </a:rPr>
              <a:t>„</a:t>
            </a:r>
            <a:r>
              <a:rPr lang="de-DE" sz="1100" b="0" dirty="0" err="1">
                <a:solidFill>
                  <a:schemeClr val="bg2">
                    <a:lumMod val="50000"/>
                    <a:lumOff val="50000"/>
                  </a:schemeClr>
                </a:solidFill>
                <a:latin typeface="Lato" panose="020B0604020202020204" charset="0"/>
                <a:ea typeface="Raleway"/>
                <a:cs typeface="Raleway"/>
                <a:sym typeface="Raleway"/>
              </a:rPr>
              <a:t>PILOT.digi</a:t>
            </a:r>
            <a:r>
              <a:rPr lang="de-DE" sz="1100" b="0" dirty="0">
                <a:solidFill>
                  <a:schemeClr val="bg2">
                    <a:lumMod val="50000"/>
                    <a:lumOff val="50000"/>
                  </a:schemeClr>
                </a:solidFill>
                <a:latin typeface="Lato" panose="020B0604020202020204" charset="0"/>
                <a:ea typeface="Raleway"/>
                <a:cs typeface="Raleway"/>
                <a:sym typeface="Raleway"/>
              </a:rPr>
              <a:t>“ wurde im Rahmen der </a:t>
            </a:r>
            <a:r>
              <a:rPr lang="de-DE" sz="11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Lato" panose="020B0604020202020204" charset="0"/>
                <a:ea typeface="Raleway"/>
                <a:cs typeface="Raleway"/>
                <a:sym typeface="Raleway"/>
              </a:rPr>
              <a:t>„Digitalen Agenda“</a:t>
            </a:r>
            <a:r>
              <a:rPr lang="de-DE" sz="1100" b="0" dirty="0">
                <a:solidFill>
                  <a:schemeClr val="bg2">
                    <a:lumMod val="50000"/>
                    <a:lumOff val="50000"/>
                  </a:schemeClr>
                </a:solidFill>
                <a:latin typeface="Lato" panose="020B0604020202020204" charset="0"/>
                <a:ea typeface="Raleway"/>
                <a:cs typeface="Raleway"/>
                <a:sym typeface="Raleway"/>
              </a:rPr>
              <a:t> des Landes konzipiert und nutzt die Chancen der Digitalisierung in der Sozialwirtschaft.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0966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r>
              <a:rPr lang="de-DE" sz="1100" b="0" dirty="0">
                <a:solidFill>
                  <a:schemeClr val="bg2">
                    <a:lumMod val="50000"/>
                    <a:lumOff val="50000"/>
                  </a:schemeClr>
                </a:solidFill>
                <a:latin typeface="Lato" panose="020B0604020202020204" charset="0"/>
                <a:ea typeface="Raleway"/>
                <a:cs typeface="Raleway"/>
                <a:sym typeface="Raleway"/>
              </a:rPr>
              <a:t>Das Team um „</a:t>
            </a:r>
            <a:r>
              <a:rPr lang="de-DE" sz="1100" b="0" dirty="0" err="1">
                <a:solidFill>
                  <a:schemeClr val="bg2">
                    <a:lumMod val="50000"/>
                    <a:lumOff val="50000"/>
                  </a:schemeClr>
                </a:solidFill>
                <a:latin typeface="Lato" panose="020B0604020202020204" charset="0"/>
                <a:ea typeface="Raleway"/>
                <a:cs typeface="Raleway"/>
                <a:sym typeface="Raleway"/>
              </a:rPr>
              <a:t>PILOT.digi</a:t>
            </a:r>
            <a:r>
              <a:rPr lang="de-DE" sz="1100" b="0" dirty="0">
                <a:solidFill>
                  <a:schemeClr val="bg2">
                    <a:lumMod val="50000"/>
                    <a:lumOff val="50000"/>
                  </a:schemeClr>
                </a:solidFill>
                <a:latin typeface="Lato" panose="020B0604020202020204" charset="0"/>
                <a:ea typeface="Raleway"/>
                <a:cs typeface="Raleway"/>
                <a:sym typeface="Raleway"/>
              </a:rPr>
              <a:t>“ setzt sich aus Expert*innen der Sozialwirtschaft und der Informationstechnik (IT) zusammen.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8924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r>
              <a:rPr lang="de-DE" sz="1100" b="0" dirty="0">
                <a:solidFill>
                  <a:schemeClr val="bg2">
                    <a:lumMod val="50000"/>
                    <a:lumOff val="50000"/>
                  </a:schemeClr>
                </a:solidFill>
                <a:latin typeface="Lato" panose="020B0604020202020204" charset="0"/>
                <a:ea typeface="Raleway"/>
                <a:cs typeface="Raleway"/>
                <a:sym typeface="Raleway"/>
              </a:rPr>
              <a:t>Diverse Ziele wurden festgelegt, die zur Digitalisierung der freien und gemeinnützigen Träger der Sozialwirtschaft beitragen sollen.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2048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r>
              <a:rPr lang="de-DE" sz="1100" b="0" dirty="0">
                <a:solidFill>
                  <a:schemeClr val="bg2">
                    <a:lumMod val="50000"/>
                    <a:lumOff val="50000"/>
                  </a:schemeClr>
                </a:solidFill>
                <a:latin typeface="Lato" panose="020B0604020202020204" charset="0"/>
                <a:ea typeface="Raleway"/>
                <a:cs typeface="Raleway"/>
                <a:sym typeface="Raleway"/>
              </a:rPr>
              <a:t>Durch die Bedarfserhebung sollen diverse Angebote für freie und gemeinnützige Träger der Sozialwirtschaft in Sachsen-Anhalt konzipiert werden.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7405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r>
              <a:rPr lang="de-DE" sz="1100" b="0" dirty="0">
                <a:solidFill>
                  <a:schemeClr val="bg2">
                    <a:lumMod val="50000"/>
                    <a:lumOff val="50000"/>
                  </a:schemeClr>
                </a:solidFill>
                <a:latin typeface="Lato" panose="020B0604020202020204" charset="0"/>
                <a:ea typeface="Raleway"/>
                <a:cs typeface="Raleway"/>
                <a:sym typeface="Raleway"/>
              </a:rPr>
              <a:t>Wir als </a:t>
            </a:r>
            <a:r>
              <a:rPr lang="de-DE" sz="11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Lato" panose="020B0604020202020204" charset="0"/>
                <a:ea typeface="Raleway"/>
                <a:cs typeface="Raleway"/>
                <a:sym typeface="Raleway"/>
              </a:rPr>
              <a:t>Träger der Jugendhilfe </a:t>
            </a:r>
            <a:r>
              <a:rPr lang="de-DE" sz="1100" b="0" dirty="0">
                <a:solidFill>
                  <a:schemeClr val="bg2">
                    <a:lumMod val="50000"/>
                    <a:lumOff val="50000"/>
                  </a:schemeClr>
                </a:solidFill>
                <a:latin typeface="Lato" panose="020B0604020202020204" charset="0"/>
                <a:ea typeface="Raleway"/>
                <a:cs typeface="Raleway"/>
                <a:sym typeface="Raleway"/>
              </a:rPr>
              <a:t>wissen, dass sich nicht alles digitalisieren lässt – Sie können </a:t>
            </a:r>
            <a:r>
              <a:rPr lang="de-DE" sz="11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Lato" panose="020B0604020202020204" charset="0"/>
                <a:ea typeface="Raleway"/>
                <a:cs typeface="Raleway"/>
                <a:sym typeface="Raleway"/>
              </a:rPr>
              <a:t>selbst wählen</a:t>
            </a:r>
            <a:r>
              <a:rPr lang="de-DE" sz="1100" b="0" dirty="0">
                <a:solidFill>
                  <a:schemeClr val="bg2">
                    <a:lumMod val="50000"/>
                    <a:lumOff val="50000"/>
                  </a:schemeClr>
                </a:solidFill>
                <a:latin typeface="Lato" panose="020B0604020202020204" charset="0"/>
                <a:ea typeface="Raleway"/>
                <a:cs typeface="Raleway"/>
                <a:sym typeface="Raleway"/>
              </a:rPr>
              <a:t>, welche Bereiche digitalisiert werden sollen.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9049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1166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elfoli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74;p13">
            <a:extLst>
              <a:ext uri="{FF2B5EF4-FFF2-40B4-BE49-F238E27FC236}">
                <a16:creationId xmlns:a16="http://schemas.microsoft.com/office/drawing/2014/main" id="{19965270-9ACB-43BE-A6AD-C112FFD15652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55255" y="1357343"/>
            <a:ext cx="3433490" cy="191617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73;p13">
            <a:extLst>
              <a:ext uri="{FF2B5EF4-FFF2-40B4-BE49-F238E27FC236}">
                <a16:creationId xmlns:a16="http://schemas.microsoft.com/office/drawing/2014/main" id="{2E68E781-CBED-4728-ACA5-5590F26DF407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136775" y="3471286"/>
            <a:ext cx="4870450" cy="74136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>
                <a:solidFill>
                  <a:schemeClr val="bg1">
                    <a:lumMod val="50000"/>
                  </a:schemeClr>
                </a:solidFill>
              </a:rPr>
              <a:t>Lea Schubert &amp; Luca Camastro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200" dirty="0">
                <a:solidFill>
                  <a:schemeClr val="bg1">
                    <a:lumMod val="50000"/>
                  </a:schemeClr>
                </a:solidFill>
              </a:rPr>
              <a:t>(Rückenwind e.V. Schönebeck)</a:t>
            </a:r>
            <a:endParaRPr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userDrawn="1">
  <p:cSld name="Text-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3">
            <a:extLst>
              <a:ext uri="{FF2B5EF4-FFF2-40B4-BE49-F238E27FC236}">
                <a16:creationId xmlns:a16="http://schemas.microsoft.com/office/drawing/2014/main" id="{29548B1C-6E44-417B-9C40-37CE47311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722" y="553059"/>
            <a:ext cx="5127914" cy="681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473FEFC-9DEA-41F5-B4EE-23C5148827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91045" y="1420379"/>
            <a:ext cx="6961909" cy="270827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defRPr>
            </a:lvl1pPr>
            <a:lvl2pPr>
              <a:defRPr sz="1600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defRPr>
            </a:lvl2pPr>
            <a:lvl3pPr>
              <a:defRPr sz="1600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defRPr>
            </a:lvl3pPr>
            <a:lvl4pPr>
              <a:defRPr sz="1600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defRPr>
            </a:lvl4pPr>
            <a:lvl5pPr>
              <a:defRPr sz="1600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" name="Google Shape;81;p14">
            <a:extLst>
              <a:ext uri="{FF2B5EF4-FFF2-40B4-BE49-F238E27FC236}">
                <a16:creationId xmlns:a16="http://schemas.microsoft.com/office/drawing/2014/main" id="{CF6279B1-1033-4146-A602-F3C19AD2F61D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74990" y="4174243"/>
            <a:ext cx="692701" cy="3865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userDrawn="1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 userDrawn="1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 userDrawn="1">
  <p:cSld name="MAIN_POI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 userDrawn="1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 userDrawn="1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 userDrawn="1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gradFill flip="none" rotWithShape="1">
          <a:gsLst>
            <a:gs pos="0">
              <a:schemeClr val="bg2">
                <a:lumMod val="66000"/>
                <a:lumOff val="34000"/>
              </a:schemeClr>
            </a:gs>
            <a:gs pos="100000">
              <a:schemeClr val="bg1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FE3418B9-8D35-4DBE-B0DA-C9A17EB6FCA1}"/>
              </a:ext>
            </a:extLst>
          </p:cNvPr>
          <p:cNvSpPr/>
          <p:nvPr userDrawn="1"/>
        </p:nvSpPr>
        <p:spPr>
          <a:xfrm>
            <a:off x="347056" y="343601"/>
            <a:ext cx="8406245" cy="445736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Google Shape;15;p2">
            <a:extLst>
              <a:ext uri="{FF2B5EF4-FFF2-40B4-BE49-F238E27FC236}">
                <a16:creationId xmlns:a16="http://schemas.microsoft.com/office/drawing/2014/main" id="{324B555F-08F9-4347-8104-22E1D02DE4EC}"/>
              </a:ext>
            </a:extLst>
          </p:cNvPr>
          <p:cNvSpPr txBox="1">
            <a:spLocks/>
          </p:cNvSpPr>
          <p:nvPr userDrawn="1"/>
        </p:nvSpPr>
        <p:spPr>
          <a:xfrm>
            <a:off x="8662464" y="514350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49BE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9" name="Google Shape;11;p2">
            <a:extLst>
              <a:ext uri="{FF2B5EF4-FFF2-40B4-BE49-F238E27FC236}">
                <a16:creationId xmlns:a16="http://schemas.microsoft.com/office/drawing/2014/main" id="{729F61FF-34D8-4750-BD8F-D928D02BE4B0}"/>
              </a:ext>
            </a:extLst>
          </p:cNvPr>
          <p:cNvCxnSpPr>
            <a:cxnSpLocks/>
          </p:cNvCxnSpPr>
          <p:nvPr userDrawn="1"/>
        </p:nvCxnSpPr>
        <p:spPr>
          <a:xfrm>
            <a:off x="1525385" y="4381396"/>
            <a:ext cx="6871855" cy="0"/>
          </a:xfrm>
          <a:prstGeom prst="straightConnector1">
            <a:avLst/>
          </a:prstGeom>
          <a:noFill/>
          <a:ln w="25400" cap="flat" cmpd="sng">
            <a:solidFill>
              <a:srgbClr val="049BE4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r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00" b="1" i="0" u="none" strike="noStrike" cap="none">
          <a:solidFill>
            <a:schemeClr val="bg2">
              <a:lumMod val="50000"/>
              <a:lumOff val="50000"/>
            </a:schemeClr>
          </a:solidFill>
          <a:latin typeface="Lato" panose="020B0604020202020204" charset="0"/>
          <a:ea typeface="Lato" panose="020B060402020202020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subTitle" idx="4294967295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>
                <a:solidFill>
                  <a:schemeClr val="bg1">
                    <a:lumMod val="50000"/>
                  </a:schemeClr>
                </a:solidFill>
              </a:rPr>
              <a:t>Lea Schubert &amp; Luca Camastro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200" dirty="0">
                <a:solidFill>
                  <a:schemeClr val="bg1">
                    <a:lumMod val="50000"/>
                  </a:schemeClr>
                </a:solidFill>
              </a:rPr>
              <a:t>(Rückenwind e.V. Schönebeck)</a:t>
            </a:r>
            <a:endParaRPr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02AC57B-0920-47B8-A063-BCC1F1C09017}"/>
              </a:ext>
            </a:extLst>
          </p:cNvPr>
          <p:cNvSpPr txBox="1"/>
          <p:nvPr/>
        </p:nvSpPr>
        <p:spPr>
          <a:xfrm>
            <a:off x="2672316" y="3636334"/>
            <a:ext cx="3799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Lato" panose="020B0604020202020204" charset="0"/>
              </a:rPr>
              <a:t>Lea Schubert &amp; Luca Camastro</a:t>
            </a:r>
          </a:p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Lato" panose="020B0604020202020204" charset="0"/>
              </a:rPr>
              <a:t>(Rückenwind e.V. Schönebeck)</a:t>
            </a:r>
          </a:p>
        </p:txBody>
      </p:sp>
    </p:spTree>
    <p:extLst>
      <p:ext uri="{BB962C8B-B14F-4D97-AF65-F5344CB8AC3E}">
        <p14:creationId xmlns:p14="http://schemas.microsoft.com/office/powerpoint/2010/main" val="388937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F4D332-F231-460B-9BEE-4CA031638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Hintergrund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CBD4D5E2-DB64-44FD-8222-E7BC331708F5}"/>
              </a:ext>
            </a:extLst>
          </p:cNvPr>
          <p:cNvSpPr/>
          <p:nvPr/>
        </p:nvSpPr>
        <p:spPr>
          <a:xfrm>
            <a:off x="4163191" y="1680646"/>
            <a:ext cx="681326" cy="681326"/>
          </a:xfrm>
          <a:prstGeom prst="ellipse">
            <a:avLst/>
          </a:pr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AC33F3A-BAE5-43C6-B4DE-A087CBCBCFC4}"/>
              </a:ext>
            </a:extLst>
          </p:cNvPr>
          <p:cNvSpPr/>
          <p:nvPr/>
        </p:nvSpPr>
        <p:spPr>
          <a:xfrm>
            <a:off x="6654593" y="1680646"/>
            <a:ext cx="681326" cy="681326"/>
          </a:xfrm>
          <a:prstGeom prst="ellipse">
            <a:avLst/>
          </a:pr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06DFA13-6E0D-499B-957B-FF74CD441419}"/>
              </a:ext>
            </a:extLst>
          </p:cNvPr>
          <p:cNvSpPr/>
          <p:nvPr/>
        </p:nvSpPr>
        <p:spPr>
          <a:xfrm>
            <a:off x="1722065" y="1680646"/>
            <a:ext cx="681326" cy="681326"/>
          </a:xfrm>
          <a:prstGeom prst="ellipse">
            <a:avLst/>
          </a:pr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  <a:ln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83AB7AE-769C-4D83-9687-46DAE717A849}"/>
              </a:ext>
            </a:extLst>
          </p:cNvPr>
          <p:cNvSpPr txBox="1"/>
          <p:nvPr/>
        </p:nvSpPr>
        <p:spPr>
          <a:xfrm>
            <a:off x="5891059" y="2571748"/>
            <a:ext cx="220839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rgbClr val="049BE4"/>
                </a:solidFill>
                <a:latin typeface="Lato" panose="020B0604020202020204" charset="0"/>
              </a:rPr>
              <a:t>Träger</a:t>
            </a:r>
          </a:p>
          <a:p>
            <a:pPr algn="ctr"/>
            <a:r>
              <a:rPr lang="de-DE" dirty="0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rPr>
              <a:t>Fachliche Umsetzung durch Rückenwind e.V. Schönebeck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3E4C162-40D0-4265-BE83-281BA67E2184}"/>
              </a:ext>
            </a:extLst>
          </p:cNvPr>
          <p:cNvSpPr txBox="1"/>
          <p:nvPr/>
        </p:nvSpPr>
        <p:spPr>
          <a:xfrm>
            <a:off x="3465080" y="2571748"/>
            <a:ext cx="20775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rgbClr val="049BE4"/>
                </a:solidFill>
                <a:latin typeface="Lato" panose="020B0604020202020204" charset="0"/>
              </a:rPr>
              <a:t>Finanzierung</a:t>
            </a:r>
          </a:p>
          <a:p>
            <a:pPr algn="ctr"/>
            <a:r>
              <a:rPr lang="de-DE" dirty="0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rPr>
              <a:t>Wirtschaftsministerium Sachsen Anhalt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84A05D6-088F-494A-9DF6-D1F2265DEAEF}"/>
              </a:ext>
            </a:extLst>
          </p:cNvPr>
          <p:cNvSpPr txBox="1"/>
          <p:nvPr/>
        </p:nvSpPr>
        <p:spPr>
          <a:xfrm>
            <a:off x="1099604" y="2571748"/>
            <a:ext cx="1926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rgbClr val="049BE4"/>
                </a:solidFill>
                <a:latin typeface="Lato" panose="020B0604020202020204" charset="0"/>
              </a:rPr>
              <a:t>Dauer</a:t>
            </a:r>
          </a:p>
          <a:p>
            <a:pPr algn="ctr"/>
            <a:r>
              <a:rPr lang="de-DE" dirty="0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rPr>
              <a:t>Mai 2020 bis Dezember 2021</a:t>
            </a:r>
          </a:p>
        </p:txBody>
      </p:sp>
    </p:spTree>
    <p:extLst>
      <p:ext uri="{BB962C8B-B14F-4D97-AF65-F5344CB8AC3E}">
        <p14:creationId xmlns:p14="http://schemas.microsoft.com/office/powerpoint/2010/main" val="35956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002B7-AADD-43C3-A7F3-BE3FACE5D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Mitarbeitende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9241522-6DB1-4559-AA02-D6620444E7EB}"/>
              </a:ext>
            </a:extLst>
          </p:cNvPr>
          <p:cNvSpPr txBox="1"/>
          <p:nvPr/>
        </p:nvSpPr>
        <p:spPr>
          <a:xfrm>
            <a:off x="772874" y="1803034"/>
            <a:ext cx="31068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rgbClr val="049BE4"/>
                </a:solidFill>
                <a:latin typeface="Lato" panose="020B0604020202020204" charset="0"/>
              </a:rPr>
              <a:t>Sozialwirtschaft</a:t>
            </a:r>
            <a:br>
              <a:rPr lang="de-DE" dirty="0">
                <a:latin typeface="Lato" panose="020B0604020202020204" charset="0"/>
              </a:rPr>
            </a:br>
            <a:r>
              <a:rPr lang="de-DE" dirty="0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rPr>
              <a:t> </a:t>
            </a:r>
            <a:r>
              <a:rPr lang="de-DE" b="1" dirty="0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rPr>
              <a:t>Lea Schubert</a:t>
            </a:r>
            <a:r>
              <a:rPr lang="de-DE" dirty="0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rPr>
              <a:t> (Soziale Arbeit, B.A.)</a:t>
            </a:r>
          </a:p>
          <a:p>
            <a:pPr algn="ctr"/>
            <a:r>
              <a:rPr lang="de-DE" dirty="0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rPr>
              <a:t> digitale Öffentlichkeitsarbeit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6DEFFE5-BD13-4496-A045-EB6B8261DC4E}"/>
              </a:ext>
            </a:extLst>
          </p:cNvPr>
          <p:cNvSpPr txBox="1"/>
          <p:nvPr/>
        </p:nvSpPr>
        <p:spPr>
          <a:xfrm>
            <a:off x="4684084" y="1829678"/>
            <a:ext cx="3591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rgbClr val="049BE4"/>
                </a:solidFill>
                <a:latin typeface="Lato" panose="020B0604020202020204" charset="0"/>
              </a:rPr>
              <a:t>Informationstechnik (IT)</a:t>
            </a:r>
            <a:br>
              <a:rPr lang="de-DE" dirty="0">
                <a:latin typeface="Lato" panose="020B0604020202020204" charset="0"/>
              </a:rPr>
            </a:br>
            <a:r>
              <a:rPr lang="de-DE" dirty="0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rPr>
              <a:t> </a:t>
            </a:r>
            <a:r>
              <a:rPr lang="de-DE" b="1" dirty="0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rPr>
              <a:t>Luca Camastro</a:t>
            </a:r>
            <a:r>
              <a:rPr lang="de-DE" dirty="0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rPr>
              <a:t> (</a:t>
            </a:r>
            <a:r>
              <a:rPr lang="de-DE" dirty="0" err="1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rPr>
              <a:t>Computervisualistik</a:t>
            </a:r>
            <a:r>
              <a:rPr lang="de-DE" dirty="0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rPr>
              <a:t>, B.Sc.)</a:t>
            </a:r>
          </a:p>
          <a:p>
            <a:pPr algn="ctr"/>
            <a:r>
              <a:rPr lang="de-DE" dirty="0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rPr>
              <a:t> Datenschutz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53D3A93-DFD5-4981-884D-702DBA1E8F2B}"/>
              </a:ext>
            </a:extLst>
          </p:cNvPr>
          <p:cNvSpPr txBox="1"/>
          <p:nvPr/>
        </p:nvSpPr>
        <p:spPr>
          <a:xfrm>
            <a:off x="2149186" y="3167768"/>
            <a:ext cx="48456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rgbClr val="049BE4"/>
                </a:solidFill>
                <a:latin typeface="Lato" panose="020B0604020202020204" charset="0"/>
              </a:rPr>
              <a:t>Netzwerkpartner*innen</a:t>
            </a:r>
            <a:br>
              <a:rPr lang="de-DE" dirty="0">
                <a:latin typeface="Lato" panose="020B0604020202020204" charset="0"/>
              </a:rPr>
            </a:br>
            <a:r>
              <a:rPr lang="de-DE" dirty="0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rPr>
              <a:t> Mittelstand 4.0, </a:t>
            </a:r>
            <a:r>
              <a:rPr lang="de-DE" dirty="0" err="1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rPr>
              <a:t>DigiLab</a:t>
            </a:r>
            <a:r>
              <a:rPr lang="de-DE" dirty="0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rPr>
              <a:t>, Zukunftszentrum Digitale Arbeit, CurrentSystem23 GmbH, I2KT GmbH, ISS GmbH &amp; Co. KG, SBSK GmbH &amp; Co. KG </a:t>
            </a:r>
            <a:r>
              <a:rPr lang="de-DE" dirty="0" err="1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rPr>
              <a:t>uvm</a:t>
            </a:r>
            <a:r>
              <a:rPr lang="de-DE" dirty="0">
                <a:solidFill>
                  <a:schemeClr val="bg2">
                    <a:lumMod val="65000"/>
                    <a:lumOff val="35000"/>
                  </a:schemeClr>
                </a:solidFill>
                <a:latin typeface="Lato" panose="020B060402020202020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869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F4D332-F231-460B-9BEE-4CA031638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Ziele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CBD4D5E2-DB64-44FD-8222-E7BC331708F5}"/>
              </a:ext>
            </a:extLst>
          </p:cNvPr>
          <p:cNvSpPr/>
          <p:nvPr/>
        </p:nvSpPr>
        <p:spPr>
          <a:xfrm>
            <a:off x="4231337" y="1680646"/>
            <a:ext cx="681326" cy="681326"/>
          </a:xfrm>
          <a:prstGeom prst="ellipse">
            <a:avLst/>
          </a:pr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AC33F3A-BAE5-43C6-B4DE-A087CBCBCFC4}"/>
              </a:ext>
            </a:extLst>
          </p:cNvPr>
          <p:cNvSpPr/>
          <p:nvPr/>
        </p:nvSpPr>
        <p:spPr>
          <a:xfrm>
            <a:off x="1344557" y="1680646"/>
            <a:ext cx="681326" cy="681326"/>
          </a:xfrm>
          <a:prstGeom prst="ellipse">
            <a:avLst/>
          </a:pr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06DFA13-6E0D-499B-957B-FF74CD441419}"/>
              </a:ext>
            </a:extLst>
          </p:cNvPr>
          <p:cNvSpPr/>
          <p:nvPr/>
        </p:nvSpPr>
        <p:spPr>
          <a:xfrm>
            <a:off x="7118115" y="1680646"/>
            <a:ext cx="681326" cy="681326"/>
          </a:xfrm>
          <a:prstGeom prst="ellipse">
            <a:avLst/>
          </a:pr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  <a:ln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83AB7AE-769C-4D83-9687-46DAE717A849}"/>
              </a:ext>
            </a:extLst>
          </p:cNvPr>
          <p:cNvSpPr txBox="1"/>
          <p:nvPr/>
        </p:nvSpPr>
        <p:spPr>
          <a:xfrm>
            <a:off x="432682" y="2571748"/>
            <a:ext cx="24533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rgbClr val="049BE4"/>
                </a:solidFill>
                <a:latin typeface="Lato" panose="020B0604020202020204" charset="0"/>
              </a:rPr>
              <a:t>Bedarfserhebung</a:t>
            </a:r>
          </a:p>
          <a:p>
            <a:pPr algn="ctr"/>
            <a:r>
              <a:rPr lang="de-DE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B0604020202020204" charset="0"/>
              </a:rPr>
              <a:t>Erfassung der Bedarfe per Fragebogen seit Juni 2020</a:t>
            </a:r>
            <a:endParaRPr lang="de-DE" dirty="0">
              <a:solidFill>
                <a:schemeClr val="bg2">
                  <a:lumMod val="65000"/>
                  <a:lumOff val="35000"/>
                </a:schemeClr>
              </a:solidFill>
              <a:latin typeface="Lato" panose="020B060402020202020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3E4C162-40D0-4265-BE83-281BA67E2184}"/>
              </a:ext>
            </a:extLst>
          </p:cNvPr>
          <p:cNvSpPr txBox="1"/>
          <p:nvPr/>
        </p:nvSpPr>
        <p:spPr>
          <a:xfrm>
            <a:off x="3148012" y="2571745"/>
            <a:ext cx="28479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rgbClr val="049BE4"/>
                </a:solidFill>
                <a:latin typeface="Lato" panose="020B0604020202020204" charset="0"/>
              </a:rPr>
              <a:t>Unterstützung für Träger</a:t>
            </a:r>
          </a:p>
          <a:p>
            <a:pPr algn="ctr"/>
            <a:r>
              <a:rPr lang="de-DE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B0604020202020204" charset="0"/>
              </a:rPr>
              <a:t> Konzipierung von kostenfreien, unterstützenden Sensibilisierungsangeboten</a:t>
            </a:r>
            <a:endParaRPr lang="de-DE" dirty="0">
              <a:solidFill>
                <a:schemeClr val="bg2">
                  <a:lumMod val="65000"/>
                  <a:lumOff val="35000"/>
                </a:schemeClr>
              </a:solidFill>
              <a:latin typeface="Lato" panose="020B060402020202020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84A05D6-088F-494A-9DF6-D1F2265DEAEF}"/>
              </a:ext>
            </a:extLst>
          </p:cNvPr>
          <p:cNvSpPr txBox="1"/>
          <p:nvPr/>
        </p:nvSpPr>
        <p:spPr>
          <a:xfrm>
            <a:off x="6206239" y="2571744"/>
            <a:ext cx="250507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rgbClr val="049BE4"/>
                </a:solidFill>
                <a:latin typeface="Lato" panose="020B0604020202020204" charset="0"/>
              </a:rPr>
              <a:t>Digitalisierungslandkarte</a:t>
            </a:r>
          </a:p>
          <a:p>
            <a:pPr algn="ctr"/>
            <a:r>
              <a:rPr lang="de-DE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B0604020202020204" charset="0"/>
              </a:rPr>
              <a:t>Visualisierung des aktuellen Digitalisierungs-Stands als Landkarte</a:t>
            </a:r>
            <a:endParaRPr lang="de-DE" dirty="0">
              <a:solidFill>
                <a:schemeClr val="bg2">
                  <a:lumMod val="65000"/>
                  <a:lumOff val="35000"/>
                </a:schemeClr>
              </a:solidFill>
              <a:latin typeface="Lato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55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F4D332-F231-460B-9BEE-4CA031638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Angebote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CBD4D5E2-DB64-44FD-8222-E7BC331708F5}"/>
              </a:ext>
            </a:extLst>
          </p:cNvPr>
          <p:cNvSpPr/>
          <p:nvPr/>
        </p:nvSpPr>
        <p:spPr>
          <a:xfrm>
            <a:off x="1318715" y="2400901"/>
            <a:ext cx="681326" cy="681326"/>
          </a:xfrm>
          <a:prstGeom prst="ellipse">
            <a:avLst/>
          </a:pr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AC33F3A-BAE5-43C6-B4DE-A087CBCBCFC4}"/>
              </a:ext>
            </a:extLst>
          </p:cNvPr>
          <p:cNvSpPr/>
          <p:nvPr/>
        </p:nvSpPr>
        <p:spPr>
          <a:xfrm>
            <a:off x="1318715" y="1339983"/>
            <a:ext cx="681326" cy="681326"/>
          </a:xfrm>
          <a:prstGeom prst="ellipse">
            <a:avLst/>
          </a:pr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06DFA13-6E0D-499B-957B-FF74CD441419}"/>
              </a:ext>
            </a:extLst>
          </p:cNvPr>
          <p:cNvSpPr/>
          <p:nvPr/>
        </p:nvSpPr>
        <p:spPr>
          <a:xfrm>
            <a:off x="1318715" y="3461821"/>
            <a:ext cx="681326" cy="681326"/>
          </a:xfrm>
          <a:prstGeom prst="ellipse">
            <a:avLst/>
          </a:pr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  <a:ln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83AB7AE-769C-4D83-9687-46DAE717A849}"/>
              </a:ext>
            </a:extLst>
          </p:cNvPr>
          <p:cNvSpPr txBox="1"/>
          <p:nvPr/>
        </p:nvSpPr>
        <p:spPr>
          <a:xfrm>
            <a:off x="2362200" y="1287186"/>
            <a:ext cx="5810250" cy="786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049BE4"/>
                </a:solidFill>
                <a:latin typeface="Lato" panose="020B0604020202020204" charset="0"/>
              </a:rPr>
              <a:t>Workshop</a:t>
            </a:r>
          </a:p>
          <a:p>
            <a:pPr lvl="0"/>
            <a:r>
              <a:rPr lang="de-DE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B0604020202020204" charset="0"/>
              </a:rPr>
              <a:t>„Wir betrachten Bedarfe, hören auf Nöte und Sorgen und finden mit unserem Netzwerk eine Lösung für Ihr Problem.“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3E4C162-40D0-4265-BE83-281BA67E2184}"/>
              </a:ext>
            </a:extLst>
          </p:cNvPr>
          <p:cNvSpPr txBox="1"/>
          <p:nvPr/>
        </p:nvSpPr>
        <p:spPr>
          <a:xfrm>
            <a:off x="2362200" y="2249121"/>
            <a:ext cx="5810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049BE4"/>
                </a:solidFill>
                <a:latin typeface="Lato" panose="020B0604020202020204" charset="0"/>
              </a:rPr>
              <a:t>Wiki</a:t>
            </a:r>
          </a:p>
          <a:p>
            <a:pPr lvl="0"/>
            <a:r>
              <a:rPr lang="de-DE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B0604020202020204" charset="0"/>
              </a:rPr>
              <a:t>„Zusammenkunft von Ergebnissen und Möglichkeiten zur Unterstützung aller.“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84A05D6-088F-494A-9DF6-D1F2265DEAEF}"/>
              </a:ext>
            </a:extLst>
          </p:cNvPr>
          <p:cNvSpPr txBox="1"/>
          <p:nvPr/>
        </p:nvSpPr>
        <p:spPr>
          <a:xfrm>
            <a:off x="2362200" y="3525485"/>
            <a:ext cx="58102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049BE4"/>
                </a:solidFill>
                <a:latin typeface="Lato" panose="020B0604020202020204" charset="0"/>
              </a:rPr>
              <a:t>Digitalisierungshandbuch</a:t>
            </a:r>
          </a:p>
          <a:p>
            <a:pPr lvl="0"/>
            <a:r>
              <a:rPr lang="de-DE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B0604020202020204" charset="0"/>
              </a:rPr>
              <a:t>„Checklisten, Methoden und Ressourcen sind jederzeit abrufbar.“</a:t>
            </a:r>
          </a:p>
        </p:txBody>
      </p:sp>
    </p:spTree>
    <p:extLst>
      <p:ext uri="{BB962C8B-B14F-4D97-AF65-F5344CB8AC3E}">
        <p14:creationId xmlns:p14="http://schemas.microsoft.com/office/powerpoint/2010/main" val="3185297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F4D332-F231-460B-9BEE-4CA031638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Ihre Vorteile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CBD4D5E2-DB64-44FD-8222-E7BC331708F5}"/>
              </a:ext>
            </a:extLst>
          </p:cNvPr>
          <p:cNvSpPr/>
          <p:nvPr/>
        </p:nvSpPr>
        <p:spPr>
          <a:xfrm>
            <a:off x="4231337" y="1680646"/>
            <a:ext cx="681326" cy="681326"/>
          </a:xfrm>
          <a:prstGeom prst="ellipse">
            <a:avLst/>
          </a:pr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AC33F3A-BAE5-43C6-B4DE-A087CBCBCFC4}"/>
              </a:ext>
            </a:extLst>
          </p:cNvPr>
          <p:cNvSpPr/>
          <p:nvPr/>
        </p:nvSpPr>
        <p:spPr>
          <a:xfrm>
            <a:off x="1437779" y="1692180"/>
            <a:ext cx="681326" cy="681326"/>
          </a:xfrm>
          <a:prstGeom prst="ellipse">
            <a:avLst/>
          </a:pr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06DFA13-6E0D-499B-957B-FF74CD441419}"/>
              </a:ext>
            </a:extLst>
          </p:cNvPr>
          <p:cNvSpPr/>
          <p:nvPr/>
        </p:nvSpPr>
        <p:spPr>
          <a:xfrm>
            <a:off x="7024895" y="1680646"/>
            <a:ext cx="681326" cy="681326"/>
          </a:xfrm>
          <a:prstGeom prst="ellipse">
            <a:avLst/>
          </a:pr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  <a:ln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83AB7AE-769C-4D83-9687-46DAE717A849}"/>
              </a:ext>
            </a:extLst>
          </p:cNvPr>
          <p:cNvSpPr txBox="1"/>
          <p:nvPr/>
        </p:nvSpPr>
        <p:spPr>
          <a:xfrm>
            <a:off x="551745" y="2571744"/>
            <a:ext cx="24533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rgbClr val="049BE4"/>
                </a:solidFill>
                <a:latin typeface="Lato" panose="020B0604020202020204" charset="0"/>
              </a:rPr>
              <a:t>Kostenfrei</a:t>
            </a:r>
          </a:p>
          <a:p>
            <a:pPr lvl="0" algn="ctr"/>
            <a:r>
              <a:rPr lang="de-DE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B0604020202020204" charset="0"/>
              </a:rPr>
              <a:t>Beinhaltet Angebote und gestellte Materialien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3E4C162-40D0-4265-BE83-281BA67E2184}"/>
              </a:ext>
            </a:extLst>
          </p:cNvPr>
          <p:cNvSpPr txBox="1"/>
          <p:nvPr/>
        </p:nvSpPr>
        <p:spPr>
          <a:xfrm>
            <a:off x="3148012" y="2571744"/>
            <a:ext cx="28479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rgbClr val="049BE4"/>
                </a:solidFill>
                <a:latin typeface="Lato" panose="020B0604020202020204" charset="0"/>
              </a:rPr>
              <a:t>Auf Augenhöhe</a:t>
            </a:r>
          </a:p>
          <a:p>
            <a:pPr lvl="0" algn="ctr"/>
            <a:r>
              <a:rPr lang="de-DE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B0604020202020204" charset="0"/>
              </a:rPr>
              <a:t>Digitale Anwendungen als Ergänzung zur täglichen Arbeit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84A05D6-088F-494A-9DF6-D1F2265DEAEF}"/>
              </a:ext>
            </a:extLst>
          </p:cNvPr>
          <p:cNvSpPr txBox="1"/>
          <p:nvPr/>
        </p:nvSpPr>
        <p:spPr>
          <a:xfrm>
            <a:off x="6206240" y="2571744"/>
            <a:ext cx="2318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rgbClr val="049BE4"/>
                </a:solidFill>
                <a:latin typeface="Lato" panose="020B0604020202020204" charset="0"/>
              </a:rPr>
              <a:t>Nachhaltig</a:t>
            </a:r>
          </a:p>
          <a:p>
            <a:pPr lvl="0" algn="ctr"/>
            <a:r>
              <a:rPr lang="de-DE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B0604020202020204" charset="0"/>
              </a:rPr>
              <a:t> Ergebnisse als Wiki und </a:t>
            </a:r>
            <a:r>
              <a:rPr lang="de-DE">
                <a:solidFill>
                  <a:srgbClr val="000000">
                    <a:lumMod val="65000"/>
                    <a:lumOff val="35000"/>
                  </a:srgbClr>
                </a:solidFill>
                <a:latin typeface="Lato" panose="020B0604020202020204" charset="0"/>
              </a:rPr>
              <a:t>im Digitalisierungshandbuch</a:t>
            </a:r>
            <a:endParaRPr lang="de-DE" dirty="0">
              <a:solidFill>
                <a:srgbClr val="000000">
                  <a:lumMod val="65000"/>
                  <a:lumOff val="35000"/>
                </a:srgbClr>
              </a:solidFill>
              <a:latin typeface="Lato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09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3">
            <a:extLst>
              <a:ext uri="{FF2B5EF4-FFF2-40B4-BE49-F238E27FC236}">
                <a16:creationId xmlns:a16="http://schemas.microsoft.com/office/drawing/2014/main" id="{A601B417-C0B6-4C16-8A0A-08FFB899F5D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136774" y="1830387"/>
            <a:ext cx="4870450" cy="7413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sagt</a:t>
            </a:r>
            <a:r>
              <a:rPr lang="de-DE" dirty="0"/>
              <a:t> </a:t>
            </a:r>
            <a:br>
              <a:rPr lang="de-DE" dirty="0"/>
            </a:br>
            <a:endParaRPr lang="de-DE" sz="1000" dirty="0"/>
          </a:p>
          <a:p>
            <a:pPr algn="ctr"/>
            <a:r>
              <a:rPr lang="de-DE" sz="3200" dirty="0">
                <a:solidFill>
                  <a:srgbClr val="049BE4"/>
                </a:solidFill>
              </a:rPr>
              <a:t>Danke fürs Zuhören!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0957B6A-D3D7-4E79-BF23-5503EE7BB6A9}"/>
              </a:ext>
            </a:extLst>
          </p:cNvPr>
          <p:cNvSpPr txBox="1"/>
          <p:nvPr/>
        </p:nvSpPr>
        <p:spPr>
          <a:xfrm>
            <a:off x="1913676" y="3048000"/>
            <a:ext cx="53166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Unsere Kontaktdaten:</a:t>
            </a:r>
          </a:p>
          <a:p>
            <a:pPr algn="ctr"/>
            <a:r>
              <a:rPr lang="de-DE" dirty="0">
                <a:solidFill>
                  <a:schemeClr val="bg2">
                    <a:lumMod val="95000"/>
                    <a:lumOff val="5000"/>
                  </a:schemeClr>
                </a:solidFill>
              </a:rPr>
              <a:t>Rückenwind e.V. Schönebeck</a:t>
            </a:r>
          </a:p>
          <a:p>
            <a:pPr algn="ctr"/>
            <a:r>
              <a:rPr lang="de-DE" dirty="0">
                <a:solidFill>
                  <a:schemeClr val="bg2">
                    <a:lumMod val="95000"/>
                    <a:lumOff val="5000"/>
                  </a:schemeClr>
                </a:solidFill>
              </a:rPr>
              <a:t>Bahnhofstraße 11/12 in 39218 Schönebeck (Elbe)</a:t>
            </a:r>
          </a:p>
          <a:p>
            <a:pPr algn="ctr"/>
            <a:r>
              <a:rPr lang="de-DE" dirty="0">
                <a:solidFill>
                  <a:schemeClr val="bg2">
                    <a:lumMod val="95000"/>
                    <a:lumOff val="5000"/>
                  </a:schemeClr>
                </a:solidFill>
              </a:rPr>
              <a:t>Mobil: 0151 74214142 (Schubert) &amp; 0151 74214143 (Camastro)</a:t>
            </a:r>
          </a:p>
          <a:p>
            <a:pPr algn="ctr"/>
            <a:r>
              <a:rPr lang="de-DE" dirty="0">
                <a:solidFill>
                  <a:schemeClr val="bg2">
                    <a:lumMod val="95000"/>
                    <a:lumOff val="5000"/>
                  </a:schemeClr>
                </a:solidFill>
              </a:rPr>
              <a:t>Email: pilot.digi@rueckenwind-schoenebeck.de</a:t>
            </a:r>
          </a:p>
        </p:txBody>
      </p:sp>
      <p:pic>
        <p:nvPicPr>
          <p:cNvPr id="6" name="Google Shape;144;p21">
            <a:extLst>
              <a:ext uri="{FF2B5EF4-FFF2-40B4-BE49-F238E27FC236}">
                <a16:creationId xmlns:a16="http://schemas.microsoft.com/office/drawing/2014/main" id="{0E6D5444-33FB-4083-8128-5E54B6CA065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3912" y="650257"/>
            <a:ext cx="1976175" cy="1102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6713815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4C64A4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Bildschirmpräsentation (16:9)</PresentationFormat>
  <Paragraphs>52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Lato</vt:lpstr>
      <vt:lpstr>Swiss</vt:lpstr>
      <vt:lpstr>PowerPoint-Präsentation</vt:lpstr>
      <vt:lpstr>Hintergrund</vt:lpstr>
      <vt:lpstr>Mitarbeitende</vt:lpstr>
      <vt:lpstr>Ziele</vt:lpstr>
      <vt:lpstr>Angebote</vt:lpstr>
      <vt:lpstr>Ihre Vorteile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...</dc:title>
  <dc:creator>Gianluca Camastro</dc:creator>
  <cp:lastModifiedBy>Gianluca Camastro</cp:lastModifiedBy>
  <cp:revision>45</cp:revision>
  <dcterms:modified xsi:type="dcterms:W3CDTF">2021-03-17T09:54:44Z</dcterms:modified>
</cp:coreProperties>
</file>